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9" r:id="rId4"/>
    <p:sldId id="267" r:id="rId5"/>
    <p:sldId id="264" r:id="rId6"/>
    <p:sldId id="270" r:id="rId7"/>
    <p:sldId id="268" r:id="rId8"/>
    <p:sldId id="271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EE7D31"/>
    <a:srgbClr val="DE8344"/>
    <a:srgbClr val="DE6126"/>
    <a:srgbClr val="ED6126"/>
    <a:srgbClr val="EB7554"/>
    <a:srgbClr val="E98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DD95BB-C729-4D9E-9B9A-43C79EF3832B}" v="6" dt="2023-06-28T20:43:38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044DCA-FEAD-4DC1-9B33-6F344CBC390E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80E6419-084A-43B2-8053-1FE00F179C6D}">
      <dgm:prSet/>
      <dgm:spPr/>
      <dgm:t>
        <a:bodyPr/>
        <a:lstStyle/>
        <a:p>
          <a:r>
            <a:rPr lang="en-US" u="sng" dirty="0"/>
            <a:t>Admin Day (Q 6wks)</a:t>
          </a:r>
          <a:r>
            <a:rPr lang="en-US" dirty="0"/>
            <a:t>:</a:t>
          </a:r>
        </a:p>
        <a:p>
          <a:r>
            <a:rPr lang="en-US" dirty="0"/>
            <a:t>Go to the Research During </a:t>
          </a:r>
          <a:r>
            <a:rPr lang="en-US" dirty="0">
              <a:solidFill>
                <a:schemeClr val="tx1"/>
              </a:solidFill>
            </a:rPr>
            <a:t>Residency web page and email one or more </a:t>
          </a:r>
          <a:r>
            <a:rPr lang="en-US" b="1" dirty="0">
              <a:solidFill>
                <a:schemeClr val="tx1"/>
              </a:solidFill>
            </a:rPr>
            <a:t>Resident Research Liaisons </a:t>
          </a:r>
          <a:r>
            <a:rPr lang="en-US" b="0" dirty="0">
              <a:solidFill>
                <a:schemeClr val="tx1"/>
              </a:solidFill>
            </a:rPr>
            <a:t>to arrange meetings</a:t>
          </a:r>
          <a:r>
            <a:rPr lang="en-US" dirty="0">
              <a:solidFill>
                <a:schemeClr val="tx1"/>
              </a:solidFill>
            </a:rPr>
            <a:t> to discuss your research interests</a:t>
          </a:r>
        </a:p>
      </dgm:t>
    </dgm:pt>
    <dgm:pt modelId="{98D0E783-A996-48CD-A70E-117FDDF4052E}" type="parTrans" cxnId="{B70511DD-2CB1-4926-AA5D-09F8475D3BD4}">
      <dgm:prSet/>
      <dgm:spPr/>
      <dgm:t>
        <a:bodyPr/>
        <a:lstStyle/>
        <a:p>
          <a:endParaRPr lang="en-US"/>
        </a:p>
      </dgm:t>
    </dgm:pt>
    <dgm:pt modelId="{5F55A3D4-DA93-43E6-8973-8142AE7899C9}" type="sibTrans" cxnId="{B70511DD-2CB1-4926-AA5D-09F8475D3BD4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9AA09835-0B04-4B7D-B916-D78CD2F93063}">
      <dgm:prSet/>
      <dgm:spPr/>
      <dgm:t>
        <a:bodyPr/>
        <a:lstStyle/>
        <a:p>
          <a:r>
            <a:rPr lang="en-US" u="sng" dirty="0"/>
            <a:t>Admin Day (Q 6wks):</a:t>
          </a:r>
        </a:p>
        <a:p>
          <a:r>
            <a:rPr lang="en-US" dirty="0"/>
            <a:t>Meet with </a:t>
          </a:r>
          <a:r>
            <a:rPr lang="en-US" b="1" dirty="0"/>
            <a:t>Resident Research Liaison(s) </a:t>
          </a:r>
          <a:r>
            <a:rPr lang="en-US" b="0" dirty="0"/>
            <a:t>1</a:t>
          </a:r>
          <a:r>
            <a:rPr lang="en-US" dirty="0"/>
            <a:t> month or more prior to Research Clinic </a:t>
          </a:r>
          <a:r>
            <a:rPr lang="en-US" dirty="0">
              <a:solidFill>
                <a:schemeClr val="tx1"/>
              </a:solidFill>
            </a:rPr>
            <a:t>Block to help identify potential research mentors</a:t>
          </a:r>
        </a:p>
      </dgm:t>
    </dgm:pt>
    <dgm:pt modelId="{1CDA209C-7746-424A-A4B2-98E391DA450E}" type="parTrans" cxnId="{30D4222A-EE8F-4EA1-983E-57C751C03733}">
      <dgm:prSet/>
      <dgm:spPr/>
      <dgm:t>
        <a:bodyPr/>
        <a:lstStyle/>
        <a:p>
          <a:endParaRPr lang="en-US"/>
        </a:p>
      </dgm:t>
    </dgm:pt>
    <dgm:pt modelId="{12E672B6-BE5C-4ABB-B44B-622A7F4B29AB}" type="sibTrans" cxnId="{30D4222A-EE8F-4EA1-983E-57C751C0373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335BDD4C-6E5D-4F41-8150-E2A00AFE5C4B}">
      <dgm:prSet custT="1"/>
      <dgm:spPr/>
      <dgm:t>
        <a:bodyPr/>
        <a:lstStyle/>
        <a:p>
          <a:r>
            <a:rPr lang="en-US" sz="1600" u="sng" dirty="0"/>
            <a:t>Admin Day (Q 6wks):</a:t>
          </a:r>
        </a:p>
        <a:p>
          <a:r>
            <a:rPr lang="en-US" sz="1600" dirty="0"/>
            <a:t>Set up meeting with one or more potential research mentors (suggested by liaison) during your Intern Year Research </a:t>
          </a:r>
          <a:r>
            <a:rPr lang="en-US" sz="1600" dirty="0">
              <a:solidFill>
                <a:schemeClr val="tx1"/>
              </a:solidFill>
            </a:rPr>
            <a:t>Clinic; email 2-4 weeks before research clinic</a:t>
          </a:r>
        </a:p>
      </dgm:t>
    </dgm:pt>
    <dgm:pt modelId="{EEC2B4DD-2DDB-451B-9E0A-E70FBABBFBCC}" type="parTrans" cxnId="{DD0B3F94-3150-4006-A714-91B268B0ED4D}">
      <dgm:prSet/>
      <dgm:spPr/>
      <dgm:t>
        <a:bodyPr/>
        <a:lstStyle/>
        <a:p>
          <a:endParaRPr lang="en-US"/>
        </a:p>
      </dgm:t>
    </dgm:pt>
    <dgm:pt modelId="{7C115347-AB8A-46D8-B9AB-4F20E5141F83}" type="sibTrans" cxnId="{DD0B3F94-3150-4006-A714-91B268B0ED4D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721FF9C-140D-4C74-8E80-0523F8D5B0E9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en-US" sz="1600" u="sng" dirty="0"/>
            <a:t>Research Clinic (2 </a:t>
          </a:r>
          <a:r>
            <a:rPr lang="en-US" sz="1600" u="sng" dirty="0" err="1"/>
            <a:t>wk</a:t>
          </a:r>
          <a:r>
            <a:rPr lang="en-US" sz="1600" u="sng" dirty="0"/>
            <a:t> block):</a:t>
          </a:r>
        </a:p>
        <a:p>
          <a:pPr>
            <a:lnSpc>
              <a:spcPct val="90000"/>
            </a:lnSpc>
          </a:pPr>
          <a:r>
            <a:rPr lang="en-US" sz="1600" u="none" dirty="0"/>
            <a:t>• Research Mentor Meeting(s)</a:t>
          </a:r>
        </a:p>
        <a:p>
          <a:r>
            <a:rPr lang="en-US" sz="1600" u="none" dirty="0"/>
            <a:t>•  Identify Research Topic</a:t>
          </a:r>
        </a:p>
        <a:p>
          <a:r>
            <a:rPr lang="en-US" sz="1600" u="none" dirty="0"/>
            <a:t>•  Identify Topic Specific         Resources</a:t>
          </a:r>
        </a:p>
        <a:p>
          <a:r>
            <a:rPr lang="en-US" sz="1600" u="none" dirty="0"/>
            <a:t>•  Identify target conference and submission deadlines</a:t>
          </a:r>
        </a:p>
        <a:p>
          <a:pPr>
            <a:lnSpc>
              <a:spcPct val="90000"/>
            </a:lnSpc>
          </a:pPr>
          <a:endParaRPr lang="en-US" sz="1900" dirty="0"/>
        </a:p>
      </dgm:t>
    </dgm:pt>
    <dgm:pt modelId="{E4E9EE38-6906-4390-AC00-3F0465F5DD1B}" type="parTrans" cxnId="{858F0A7A-DB11-4A33-BA16-C996BD1CB4A7}">
      <dgm:prSet/>
      <dgm:spPr/>
      <dgm:t>
        <a:bodyPr/>
        <a:lstStyle/>
        <a:p>
          <a:endParaRPr lang="en-US"/>
        </a:p>
      </dgm:t>
    </dgm:pt>
    <dgm:pt modelId="{4FB63531-531C-4B0E-9287-4D893F9399DE}" type="sibTrans" cxnId="{858F0A7A-DB11-4A33-BA16-C996BD1CB4A7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966BBC23-F025-764A-A5DF-2D8C677F0E33}" type="pres">
      <dgm:prSet presAssocID="{07044DCA-FEAD-4DC1-9B33-6F344CBC390E}" presName="Name0" presStyleCnt="0">
        <dgm:presLayoutVars>
          <dgm:animLvl val="lvl"/>
          <dgm:resizeHandles val="exact"/>
        </dgm:presLayoutVars>
      </dgm:prSet>
      <dgm:spPr/>
    </dgm:pt>
    <dgm:pt modelId="{CFF41707-A9FE-404D-8CB4-B05BBBD43D37}" type="pres">
      <dgm:prSet presAssocID="{E80E6419-084A-43B2-8053-1FE00F179C6D}" presName="compositeNode" presStyleCnt="0">
        <dgm:presLayoutVars>
          <dgm:bulletEnabled val="1"/>
        </dgm:presLayoutVars>
      </dgm:prSet>
      <dgm:spPr/>
    </dgm:pt>
    <dgm:pt modelId="{3A32AD0F-2B34-5D49-86D8-0EA4C7DD0F63}" type="pres">
      <dgm:prSet presAssocID="{E80E6419-084A-43B2-8053-1FE00F179C6D}" presName="bgRect" presStyleLbl="bgAccFollowNode1" presStyleIdx="0" presStyleCnt="4" custScaleY="109684" custLinFactNeighborX="-25507"/>
      <dgm:spPr/>
    </dgm:pt>
    <dgm:pt modelId="{AB7F8AB5-3E5C-C644-AA6B-1B75A8D9740B}" type="pres">
      <dgm:prSet presAssocID="{5F55A3D4-DA93-43E6-8973-8142AE7899C9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3B8DC4CE-DFB1-0445-8A68-A4B68889E2C6}" type="pres">
      <dgm:prSet presAssocID="{E80E6419-084A-43B2-8053-1FE00F179C6D}" presName="bottomLine" presStyleLbl="alignNode1" presStyleIdx="1" presStyleCnt="8" custScaleY="2000000">
        <dgm:presLayoutVars/>
      </dgm:prSet>
      <dgm:spPr/>
    </dgm:pt>
    <dgm:pt modelId="{AE08209D-88EC-9544-9EBE-0C3B6E46FC5A}" type="pres">
      <dgm:prSet presAssocID="{E80E6419-084A-43B2-8053-1FE00F179C6D}" presName="nodeText" presStyleLbl="bgAccFollowNode1" presStyleIdx="0" presStyleCnt="4">
        <dgm:presLayoutVars>
          <dgm:bulletEnabled val="1"/>
        </dgm:presLayoutVars>
      </dgm:prSet>
      <dgm:spPr/>
    </dgm:pt>
    <dgm:pt modelId="{1944ED41-B599-5347-B61C-95CCE3953583}" type="pres">
      <dgm:prSet presAssocID="{5F55A3D4-DA93-43E6-8973-8142AE7899C9}" presName="sibTrans" presStyleCnt="0"/>
      <dgm:spPr/>
    </dgm:pt>
    <dgm:pt modelId="{E47E8A39-19F8-2D4C-BFC7-9DA10D2C6B74}" type="pres">
      <dgm:prSet presAssocID="{9AA09835-0B04-4B7D-B916-D78CD2F93063}" presName="compositeNode" presStyleCnt="0">
        <dgm:presLayoutVars>
          <dgm:bulletEnabled val="1"/>
        </dgm:presLayoutVars>
      </dgm:prSet>
      <dgm:spPr/>
    </dgm:pt>
    <dgm:pt modelId="{74B67D8A-546B-004D-9E88-DB4ED8BE599E}" type="pres">
      <dgm:prSet presAssocID="{9AA09835-0B04-4B7D-B916-D78CD2F93063}" presName="bgRect" presStyleLbl="bgAccFollowNode1" presStyleIdx="1" presStyleCnt="4" custScaleY="109684"/>
      <dgm:spPr/>
    </dgm:pt>
    <dgm:pt modelId="{6D97D2AB-F0A3-4047-B2DA-2EE77EAE83AA}" type="pres">
      <dgm:prSet presAssocID="{12E672B6-BE5C-4ABB-B44B-622A7F4B29AB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BD9F7000-0A6D-024E-B5FA-46BC888C7088}" type="pres">
      <dgm:prSet presAssocID="{9AA09835-0B04-4B7D-B916-D78CD2F93063}" presName="bottomLine" presStyleLbl="alignNode1" presStyleIdx="3" presStyleCnt="8">
        <dgm:presLayoutVars/>
      </dgm:prSet>
      <dgm:spPr/>
    </dgm:pt>
    <dgm:pt modelId="{91D671D0-0C18-FE43-B686-EC3E81F27AEA}" type="pres">
      <dgm:prSet presAssocID="{9AA09835-0B04-4B7D-B916-D78CD2F93063}" presName="nodeText" presStyleLbl="bgAccFollowNode1" presStyleIdx="1" presStyleCnt="4">
        <dgm:presLayoutVars>
          <dgm:bulletEnabled val="1"/>
        </dgm:presLayoutVars>
      </dgm:prSet>
      <dgm:spPr/>
    </dgm:pt>
    <dgm:pt modelId="{8EA0E5D7-C88F-AA4D-8387-D00CB3C8694D}" type="pres">
      <dgm:prSet presAssocID="{12E672B6-BE5C-4ABB-B44B-622A7F4B29AB}" presName="sibTrans" presStyleCnt="0"/>
      <dgm:spPr/>
    </dgm:pt>
    <dgm:pt modelId="{A79340C0-015A-B143-92F7-7B0C7B714112}" type="pres">
      <dgm:prSet presAssocID="{335BDD4C-6E5D-4F41-8150-E2A00AFE5C4B}" presName="compositeNode" presStyleCnt="0">
        <dgm:presLayoutVars>
          <dgm:bulletEnabled val="1"/>
        </dgm:presLayoutVars>
      </dgm:prSet>
      <dgm:spPr/>
    </dgm:pt>
    <dgm:pt modelId="{D12EC385-B75D-7846-A793-A58A8CE75AC7}" type="pres">
      <dgm:prSet presAssocID="{335BDD4C-6E5D-4F41-8150-E2A00AFE5C4B}" presName="bgRect" presStyleLbl="bgAccFollowNode1" presStyleIdx="2" presStyleCnt="4" custScaleY="109684"/>
      <dgm:spPr/>
    </dgm:pt>
    <dgm:pt modelId="{3EAA9D05-65C6-1347-A62E-ACC32F1EA868}" type="pres">
      <dgm:prSet presAssocID="{7C115347-AB8A-46D8-B9AB-4F20E5141F83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7F64F04D-46E7-0340-A38C-20B807BCBAE0}" type="pres">
      <dgm:prSet presAssocID="{335BDD4C-6E5D-4F41-8150-E2A00AFE5C4B}" presName="bottomLine" presStyleLbl="alignNode1" presStyleIdx="5" presStyleCnt="8">
        <dgm:presLayoutVars/>
      </dgm:prSet>
      <dgm:spPr/>
    </dgm:pt>
    <dgm:pt modelId="{9399148B-DDF9-9B40-8AAE-85DAB9535777}" type="pres">
      <dgm:prSet presAssocID="{335BDD4C-6E5D-4F41-8150-E2A00AFE5C4B}" presName="nodeText" presStyleLbl="bgAccFollowNode1" presStyleIdx="2" presStyleCnt="4">
        <dgm:presLayoutVars>
          <dgm:bulletEnabled val="1"/>
        </dgm:presLayoutVars>
      </dgm:prSet>
      <dgm:spPr/>
    </dgm:pt>
    <dgm:pt modelId="{BDF66A68-3ACC-491D-9117-58C8D21EC156}" type="pres">
      <dgm:prSet presAssocID="{7C115347-AB8A-46D8-B9AB-4F20E5141F83}" presName="sibTrans" presStyleCnt="0"/>
      <dgm:spPr/>
    </dgm:pt>
    <dgm:pt modelId="{2A8922C8-C18F-4AEF-B27F-C1A34ED1AF9E}" type="pres">
      <dgm:prSet presAssocID="{D721FF9C-140D-4C74-8E80-0523F8D5B0E9}" presName="compositeNode" presStyleCnt="0">
        <dgm:presLayoutVars>
          <dgm:bulletEnabled val="1"/>
        </dgm:presLayoutVars>
      </dgm:prSet>
      <dgm:spPr/>
    </dgm:pt>
    <dgm:pt modelId="{FF738C73-093F-4B37-9626-9EF47AE6D536}" type="pres">
      <dgm:prSet presAssocID="{D721FF9C-140D-4C74-8E80-0523F8D5B0E9}" presName="bgRect" presStyleLbl="bgAccFollowNode1" presStyleIdx="3" presStyleCnt="4" custScaleX="106842" custScaleY="109684"/>
      <dgm:spPr/>
    </dgm:pt>
    <dgm:pt modelId="{39D457A6-F052-4349-8D6B-F108C77FDF5F}" type="pres">
      <dgm:prSet presAssocID="{4FB63531-531C-4B0E-9287-4D893F9399DE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FEC91638-EDC6-4AFF-9A22-EEC697FFC8C9}" type="pres">
      <dgm:prSet presAssocID="{D721FF9C-140D-4C74-8E80-0523F8D5B0E9}" presName="bottomLine" presStyleLbl="alignNode1" presStyleIdx="7" presStyleCnt="8">
        <dgm:presLayoutVars/>
      </dgm:prSet>
      <dgm:spPr/>
    </dgm:pt>
    <dgm:pt modelId="{67E19AE6-F205-4625-8893-41CB198E3BBD}" type="pres">
      <dgm:prSet presAssocID="{D721FF9C-140D-4C74-8E80-0523F8D5B0E9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45B35D0A-33ED-4825-B6BA-FCD4FCEAAFA8}" type="presOf" srcId="{D721FF9C-140D-4C74-8E80-0523F8D5B0E9}" destId="{FF738C73-093F-4B37-9626-9EF47AE6D536}" srcOrd="0" destOrd="0" presId="urn:microsoft.com/office/officeart/2016/7/layout/BasicLinearProcessNumbered"/>
    <dgm:cxn modelId="{5A6B650B-5017-FD42-973B-31BF174AED0C}" type="presOf" srcId="{07044DCA-FEAD-4DC1-9B33-6F344CBC390E}" destId="{966BBC23-F025-764A-A5DF-2D8C677F0E33}" srcOrd="0" destOrd="0" presId="urn:microsoft.com/office/officeart/2016/7/layout/BasicLinearProcessNumbered"/>
    <dgm:cxn modelId="{632CF317-FDA7-4B0B-A7C1-C410C62344FA}" type="presOf" srcId="{4FB63531-531C-4B0E-9287-4D893F9399DE}" destId="{39D457A6-F052-4349-8D6B-F108C77FDF5F}" srcOrd="0" destOrd="0" presId="urn:microsoft.com/office/officeart/2016/7/layout/BasicLinearProcessNumbered"/>
    <dgm:cxn modelId="{D3816B1B-9585-334E-B785-C57BCECA6B8F}" type="presOf" srcId="{9AA09835-0B04-4B7D-B916-D78CD2F93063}" destId="{74B67D8A-546B-004D-9E88-DB4ED8BE599E}" srcOrd="0" destOrd="0" presId="urn:microsoft.com/office/officeart/2016/7/layout/BasicLinearProcessNumbered"/>
    <dgm:cxn modelId="{0295621F-2575-EF41-8D46-11EF5255B4E5}" type="presOf" srcId="{E80E6419-084A-43B2-8053-1FE00F179C6D}" destId="{AE08209D-88EC-9544-9EBE-0C3B6E46FC5A}" srcOrd="1" destOrd="0" presId="urn:microsoft.com/office/officeart/2016/7/layout/BasicLinearProcessNumbered"/>
    <dgm:cxn modelId="{30D4222A-EE8F-4EA1-983E-57C751C03733}" srcId="{07044DCA-FEAD-4DC1-9B33-6F344CBC390E}" destId="{9AA09835-0B04-4B7D-B916-D78CD2F93063}" srcOrd="1" destOrd="0" parTransId="{1CDA209C-7746-424A-A4B2-98E391DA450E}" sibTransId="{12E672B6-BE5C-4ABB-B44B-622A7F4B29AB}"/>
    <dgm:cxn modelId="{E9A8D230-3B82-4243-BD2B-3AEEB88A25E3}" type="presOf" srcId="{5F55A3D4-DA93-43E6-8973-8142AE7899C9}" destId="{AB7F8AB5-3E5C-C644-AA6B-1B75A8D9740B}" srcOrd="0" destOrd="0" presId="urn:microsoft.com/office/officeart/2016/7/layout/BasicLinearProcessNumbered"/>
    <dgm:cxn modelId="{019D6632-5980-4A46-8D43-AB87663511F0}" type="presOf" srcId="{335BDD4C-6E5D-4F41-8150-E2A00AFE5C4B}" destId="{9399148B-DDF9-9B40-8AAE-85DAB9535777}" srcOrd="1" destOrd="0" presId="urn:microsoft.com/office/officeart/2016/7/layout/BasicLinearProcessNumbered"/>
    <dgm:cxn modelId="{6A284133-362A-0B4D-803B-6DE78D699BA9}" type="presOf" srcId="{7C115347-AB8A-46D8-B9AB-4F20E5141F83}" destId="{3EAA9D05-65C6-1347-A62E-ACC32F1EA868}" srcOrd="0" destOrd="0" presId="urn:microsoft.com/office/officeart/2016/7/layout/BasicLinearProcessNumbered"/>
    <dgm:cxn modelId="{1A3D426B-66A1-4365-87D5-19DB0EC507F9}" type="presOf" srcId="{D721FF9C-140D-4C74-8E80-0523F8D5B0E9}" destId="{67E19AE6-F205-4625-8893-41CB198E3BBD}" srcOrd="1" destOrd="0" presId="urn:microsoft.com/office/officeart/2016/7/layout/BasicLinearProcessNumbered"/>
    <dgm:cxn modelId="{858F0A7A-DB11-4A33-BA16-C996BD1CB4A7}" srcId="{07044DCA-FEAD-4DC1-9B33-6F344CBC390E}" destId="{D721FF9C-140D-4C74-8E80-0523F8D5B0E9}" srcOrd="3" destOrd="0" parTransId="{E4E9EE38-6906-4390-AC00-3F0465F5DD1B}" sibTransId="{4FB63531-531C-4B0E-9287-4D893F9399DE}"/>
    <dgm:cxn modelId="{DD0B3F94-3150-4006-A714-91B268B0ED4D}" srcId="{07044DCA-FEAD-4DC1-9B33-6F344CBC390E}" destId="{335BDD4C-6E5D-4F41-8150-E2A00AFE5C4B}" srcOrd="2" destOrd="0" parTransId="{EEC2B4DD-2DDB-451B-9E0A-E70FBABBFBCC}" sibTransId="{7C115347-AB8A-46D8-B9AB-4F20E5141F83}"/>
    <dgm:cxn modelId="{E3AA6196-4D59-634A-8240-C21D3FAE323A}" type="presOf" srcId="{12E672B6-BE5C-4ABB-B44B-622A7F4B29AB}" destId="{6D97D2AB-F0A3-4047-B2DA-2EE77EAE83AA}" srcOrd="0" destOrd="0" presId="urn:microsoft.com/office/officeart/2016/7/layout/BasicLinearProcessNumbered"/>
    <dgm:cxn modelId="{886514AD-353F-C848-8623-212B87DF98B9}" type="presOf" srcId="{9AA09835-0B04-4B7D-B916-D78CD2F93063}" destId="{91D671D0-0C18-FE43-B686-EC3E81F27AEA}" srcOrd="1" destOrd="0" presId="urn:microsoft.com/office/officeart/2016/7/layout/BasicLinearProcessNumbered"/>
    <dgm:cxn modelId="{746DF8CF-43D4-0543-B639-D04A2E44ACD1}" type="presOf" srcId="{335BDD4C-6E5D-4F41-8150-E2A00AFE5C4B}" destId="{D12EC385-B75D-7846-A793-A58A8CE75AC7}" srcOrd="0" destOrd="0" presId="urn:microsoft.com/office/officeart/2016/7/layout/BasicLinearProcessNumbered"/>
    <dgm:cxn modelId="{B70511DD-2CB1-4926-AA5D-09F8475D3BD4}" srcId="{07044DCA-FEAD-4DC1-9B33-6F344CBC390E}" destId="{E80E6419-084A-43B2-8053-1FE00F179C6D}" srcOrd="0" destOrd="0" parTransId="{98D0E783-A996-48CD-A70E-117FDDF4052E}" sibTransId="{5F55A3D4-DA93-43E6-8973-8142AE7899C9}"/>
    <dgm:cxn modelId="{2821DBE3-3A1A-BF4C-906C-6613EFA57D40}" type="presOf" srcId="{E80E6419-084A-43B2-8053-1FE00F179C6D}" destId="{3A32AD0F-2B34-5D49-86D8-0EA4C7DD0F63}" srcOrd="0" destOrd="0" presId="urn:microsoft.com/office/officeart/2016/7/layout/BasicLinearProcessNumbered"/>
    <dgm:cxn modelId="{30CA88B1-3217-8C4D-8768-2E07B88DF266}" type="presParOf" srcId="{966BBC23-F025-764A-A5DF-2D8C677F0E33}" destId="{CFF41707-A9FE-404D-8CB4-B05BBBD43D37}" srcOrd="0" destOrd="0" presId="urn:microsoft.com/office/officeart/2016/7/layout/BasicLinearProcessNumbered"/>
    <dgm:cxn modelId="{7FBC0893-7443-D649-B9F8-408F81C6327E}" type="presParOf" srcId="{CFF41707-A9FE-404D-8CB4-B05BBBD43D37}" destId="{3A32AD0F-2B34-5D49-86D8-0EA4C7DD0F63}" srcOrd="0" destOrd="0" presId="urn:microsoft.com/office/officeart/2016/7/layout/BasicLinearProcessNumbered"/>
    <dgm:cxn modelId="{07558533-AECA-7148-A25E-C355A6460304}" type="presParOf" srcId="{CFF41707-A9FE-404D-8CB4-B05BBBD43D37}" destId="{AB7F8AB5-3E5C-C644-AA6B-1B75A8D9740B}" srcOrd="1" destOrd="0" presId="urn:microsoft.com/office/officeart/2016/7/layout/BasicLinearProcessNumbered"/>
    <dgm:cxn modelId="{85DD1850-6A12-174D-B2DF-C747B25C76C4}" type="presParOf" srcId="{CFF41707-A9FE-404D-8CB4-B05BBBD43D37}" destId="{3B8DC4CE-DFB1-0445-8A68-A4B68889E2C6}" srcOrd="2" destOrd="0" presId="urn:microsoft.com/office/officeart/2016/7/layout/BasicLinearProcessNumbered"/>
    <dgm:cxn modelId="{37387F78-8990-D34C-AFB2-4DCBF92C2799}" type="presParOf" srcId="{CFF41707-A9FE-404D-8CB4-B05BBBD43D37}" destId="{AE08209D-88EC-9544-9EBE-0C3B6E46FC5A}" srcOrd="3" destOrd="0" presId="urn:microsoft.com/office/officeart/2016/7/layout/BasicLinearProcessNumbered"/>
    <dgm:cxn modelId="{0D26FDA6-50A8-FA48-B079-1B452487937A}" type="presParOf" srcId="{966BBC23-F025-764A-A5DF-2D8C677F0E33}" destId="{1944ED41-B599-5347-B61C-95CCE3953583}" srcOrd="1" destOrd="0" presId="urn:microsoft.com/office/officeart/2016/7/layout/BasicLinearProcessNumbered"/>
    <dgm:cxn modelId="{40DB8DE9-32FC-7349-8A02-B7A2391EA99A}" type="presParOf" srcId="{966BBC23-F025-764A-A5DF-2D8C677F0E33}" destId="{E47E8A39-19F8-2D4C-BFC7-9DA10D2C6B74}" srcOrd="2" destOrd="0" presId="urn:microsoft.com/office/officeart/2016/7/layout/BasicLinearProcessNumbered"/>
    <dgm:cxn modelId="{6A0B7E20-33F3-D743-BA76-EA80A782BFDF}" type="presParOf" srcId="{E47E8A39-19F8-2D4C-BFC7-9DA10D2C6B74}" destId="{74B67D8A-546B-004D-9E88-DB4ED8BE599E}" srcOrd="0" destOrd="0" presId="urn:microsoft.com/office/officeart/2016/7/layout/BasicLinearProcessNumbered"/>
    <dgm:cxn modelId="{81616C70-AEAD-3D49-93F8-69EEB327482D}" type="presParOf" srcId="{E47E8A39-19F8-2D4C-BFC7-9DA10D2C6B74}" destId="{6D97D2AB-F0A3-4047-B2DA-2EE77EAE83AA}" srcOrd="1" destOrd="0" presId="urn:microsoft.com/office/officeart/2016/7/layout/BasicLinearProcessNumbered"/>
    <dgm:cxn modelId="{97E256D3-6DC6-8B49-ABEC-D0DF4772EC34}" type="presParOf" srcId="{E47E8A39-19F8-2D4C-BFC7-9DA10D2C6B74}" destId="{BD9F7000-0A6D-024E-B5FA-46BC888C7088}" srcOrd="2" destOrd="0" presId="urn:microsoft.com/office/officeart/2016/7/layout/BasicLinearProcessNumbered"/>
    <dgm:cxn modelId="{1ADC7228-EF99-D844-99E2-57CC5217A1A1}" type="presParOf" srcId="{E47E8A39-19F8-2D4C-BFC7-9DA10D2C6B74}" destId="{91D671D0-0C18-FE43-B686-EC3E81F27AEA}" srcOrd="3" destOrd="0" presId="urn:microsoft.com/office/officeart/2016/7/layout/BasicLinearProcessNumbered"/>
    <dgm:cxn modelId="{9F1EAFF9-4618-AC4E-9EB9-7C894A4AE365}" type="presParOf" srcId="{966BBC23-F025-764A-A5DF-2D8C677F0E33}" destId="{8EA0E5D7-C88F-AA4D-8387-D00CB3C8694D}" srcOrd="3" destOrd="0" presId="urn:microsoft.com/office/officeart/2016/7/layout/BasicLinearProcessNumbered"/>
    <dgm:cxn modelId="{5489C350-DE27-5D41-BF74-0AE39DE4E09E}" type="presParOf" srcId="{966BBC23-F025-764A-A5DF-2D8C677F0E33}" destId="{A79340C0-015A-B143-92F7-7B0C7B714112}" srcOrd="4" destOrd="0" presId="urn:microsoft.com/office/officeart/2016/7/layout/BasicLinearProcessNumbered"/>
    <dgm:cxn modelId="{41A34507-8BCC-334F-AB5E-35CFF731AEA9}" type="presParOf" srcId="{A79340C0-015A-B143-92F7-7B0C7B714112}" destId="{D12EC385-B75D-7846-A793-A58A8CE75AC7}" srcOrd="0" destOrd="0" presId="urn:microsoft.com/office/officeart/2016/7/layout/BasicLinearProcessNumbered"/>
    <dgm:cxn modelId="{7F0B9859-43AC-D448-9D9F-E18B15D94AC3}" type="presParOf" srcId="{A79340C0-015A-B143-92F7-7B0C7B714112}" destId="{3EAA9D05-65C6-1347-A62E-ACC32F1EA868}" srcOrd="1" destOrd="0" presId="urn:microsoft.com/office/officeart/2016/7/layout/BasicLinearProcessNumbered"/>
    <dgm:cxn modelId="{9CCDE20F-7139-3740-B378-D63E9DB96A46}" type="presParOf" srcId="{A79340C0-015A-B143-92F7-7B0C7B714112}" destId="{7F64F04D-46E7-0340-A38C-20B807BCBAE0}" srcOrd="2" destOrd="0" presId="urn:microsoft.com/office/officeart/2016/7/layout/BasicLinearProcessNumbered"/>
    <dgm:cxn modelId="{DA002F7E-98C7-D84C-83DE-1164965D27B6}" type="presParOf" srcId="{A79340C0-015A-B143-92F7-7B0C7B714112}" destId="{9399148B-DDF9-9B40-8AAE-85DAB9535777}" srcOrd="3" destOrd="0" presId="urn:microsoft.com/office/officeart/2016/7/layout/BasicLinearProcessNumbered"/>
    <dgm:cxn modelId="{4FA03291-26BD-4A71-9BB5-7B4C35431A51}" type="presParOf" srcId="{966BBC23-F025-764A-A5DF-2D8C677F0E33}" destId="{BDF66A68-3ACC-491D-9117-58C8D21EC156}" srcOrd="5" destOrd="0" presId="urn:microsoft.com/office/officeart/2016/7/layout/BasicLinearProcessNumbered"/>
    <dgm:cxn modelId="{B7EEEB79-5043-45C4-A75A-27C65DA8A597}" type="presParOf" srcId="{966BBC23-F025-764A-A5DF-2D8C677F0E33}" destId="{2A8922C8-C18F-4AEF-B27F-C1A34ED1AF9E}" srcOrd="6" destOrd="0" presId="urn:microsoft.com/office/officeart/2016/7/layout/BasicLinearProcessNumbered"/>
    <dgm:cxn modelId="{82229B49-8253-441E-8D4D-4E87D1AD3FC7}" type="presParOf" srcId="{2A8922C8-C18F-4AEF-B27F-C1A34ED1AF9E}" destId="{FF738C73-093F-4B37-9626-9EF47AE6D536}" srcOrd="0" destOrd="0" presId="urn:microsoft.com/office/officeart/2016/7/layout/BasicLinearProcessNumbered"/>
    <dgm:cxn modelId="{D0767D3A-8EF7-41EA-A8C1-4DE1EF800AFC}" type="presParOf" srcId="{2A8922C8-C18F-4AEF-B27F-C1A34ED1AF9E}" destId="{39D457A6-F052-4349-8D6B-F108C77FDF5F}" srcOrd="1" destOrd="0" presId="urn:microsoft.com/office/officeart/2016/7/layout/BasicLinearProcessNumbered"/>
    <dgm:cxn modelId="{58185AD2-3F44-4C9B-B7F2-AA2A326CDB37}" type="presParOf" srcId="{2A8922C8-C18F-4AEF-B27F-C1A34ED1AF9E}" destId="{FEC91638-EDC6-4AFF-9A22-EEC697FFC8C9}" srcOrd="2" destOrd="0" presId="urn:microsoft.com/office/officeart/2016/7/layout/BasicLinearProcessNumbered"/>
    <dgm:cxn modelId="{D82CFE59-FA22-4473-9CE8-A655139B1348}" type="presParOf" srcId="{2A8922C8-C18F-4AEF-B27F-C1A34ED1AF9E}" destId="{67E19AE6-F205-4625-8893-41CB198E3BBD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2AD0F-2B34-5D49-86D8-0EA4C7DD0F63}">
      <dsp:nvSpPr>
        <dsp:cNvPr id="0" name=""/>
        <dsp:cNvSpPr/>
      </dsp:nvSpPr>
      <dsp:spPr>
        <a:xfrm>
          <a:off x="0" y="34278"/>
          <a:ext cx="2789039" cy="428278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444" tIns="330200" rIns="21744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sng" kern="1200" dirty="0"/>
            <a:t>Admin Day (Q 6wks)</a:t>
          </a:r>
          <a:r>
            <a:rPr lang="en-US" sz="1600" kern="1200" dirty="0"/>
            <a:t>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Go to the Research During </a:t>
          </a:r>
          <a:r>
            <a:rPr lang="en-US" sz="1600" kern="1200" dirty="0">
              <a:solidFill>
                <a:schemeClr val="tx1"/>
              </a:solidFill>
            </a:rPr>
            <a:t>Residency web page and email one or more </a:t>
          </a:r>
          <a:r>
            <a:rPr lang="en-US" sz="1600" b="1" kern="1200" dirty="0">
              <a:solidFill>
                <a:schemeClr val="tx1"/>
              </a:solidFill>
            </a:rPr>
            <a:t>Resident Research Liaisons </a:t>
          </a:r>
          <a:r>
            <a:rPr lang="en-US" sz="1600" b="0" kern="1200" dirty="0">
              <a:solidFill>
                <a:schemeClr val="tx1"/>
              </a:solidFill>
            </a:rPr>
            <a:t>to arrange meetings</a:t>
          </a:r>
          <a:r>
            <a:rPr lang="en-US" sz="1600" kern="1200" dirty="0">
              <a:solidFill>
                <a:schemeClr val="tx1"/>
              </a:solidFill>
            </a:rPr>
            <a:t> to discuss your research interests</a:t>
          </a:r>
        </a:p>
      </dsp:txBody>
      <dsp:txXfrm>
        <a:off x="0" y="1661735"/>
        <a:ext cx="2789039" cy="2569668"/>
      </dsp:txXfrm>
    </dsp:sp>
    <dsp:sp modelId="{AB7F8AB5-3E5C-C644-AA6B-1B75A8D9740B}">
      <dsp:nvSpPr>
        <dsp:cNvPr id="0" name=""/>
        <dsp:cNvSpPr/>
      </dsp:nvSpPr>
      <dsp:spPr>
        <a:xfrm>
          <a:off x="812974" y="613807"/>
          <a:ext cx="1171396" cy="11713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327" tIns="12700" rIns="9132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984521" y="785354"/>
        <a:ext cx="828302" cy="828302"/>
      </dsp:txXfrm>
    </dsp:sp>
    <dsp:sp modelId="{3B8DC4CE-DFB1-0445-8A68-A4B68889E2C6}">
      <dsp:nvSpPr>
        <dsp:cNvPr id="0" name=""/>
        <dsp:cNvSpPr/>
      </dsp:nvSpPr>
      <dsp:spPr>
        <a:xfrm>
          <a:off x="4152" y="4127240"/>
          <a:ext cx="2789039" cy="1440"/>
        </a:xfrm>
        <a:prstGeom prst="rect">
          <a:avLst/>
        </a:prstGeom>
        <a:solidFill>
          <a:schemeClr val="accent2">
            <a:hueOff val="-207909"/>
            <a:satOff val="-11990"/>
            <a:lumOff val="1233"/>
            <a:alphaOff val="0"/>
          </a:schemeClr>
        </a:solidFill>
        <a:ln w="12700" cap="flat" cmpd="sng" algn="ctr">
          <a:solidFill>
            <a:schemeClr val="accent2">
              <a:hueOff val="-207909"/>
              <a:satOff val="-11990"/>
              <a:lumOff val="12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67D8A-546B-004D-9E88-DB4ED8BE599E}">
      <dsp:nvSpPr>
        <dsp:cNvPr id="0" name=""/>
        <dsp:cNvSpPr/>
      </dsp:nvSpPr>
      <dsp:spPr>
        <a:xfrm>
          <a:off x="3072095" y="34278"/>
          <a:ext cx="2789039" cy="4282781"/>
        </a:xfrm>
        <a:prstGeom prst="rect">
          <a:avLst/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444" tIns="330200" rIns="21744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sng" kern="1200" dirty="0"/>
            <a:t>Admin Day (Q 6wks):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Meet with </a:t>
          </a:r>
          <a:r>
            <a:rPr lang="en-US" sz="1600" b="1" kern="1200" dirty="0"/>
            <a:t>Resident Research Liaison(s) </a:t>
          </a:r>
          <a:r>
            <a:rPr lang="en-US" sz="1600" b="0" kern="1200" dirty="0"/>
            <a:t>1</a:t>
          </a:r>
          <a:r>
            <a:rPr lang="en-US" sz="1600" kern="1200" dirty="0"/>
            <a:t> month or more prior to Research Clinic </a:t>
          </a:r>
          <a:r>
            <a:rPr lang="en-US" sz="1600" kern="1200" dirty="0">
              <a:solidFill>
                <a:schemeClr val="tx1"/>
              </a:solidFill>
            </a:rPr>
            <a:t>Block to help identify potential research mentors</a:t>
          </a:r>
        </a:p>
      </dsp:txBody>
      <dsp:txXfrm>
        <a:off x="3072095" y="1661735"/>
        <a:ext cx="2789039" cy="2569668"/>
      </dsp:txXfrm>
    </dsp:sp>
    <dsp:sp modelId="{6D97D2AB-F0A3-4047-B2DA-2EE77EAE83AA}">
      <dsp:nvSpPr>
        <dsp:cNvPr id="0" name=""/>
        <dsp:cNvSpPr/>
      </dsp:nvSpPr>
      <dsp:spPr>
        <a:xfrm>
          <a:off x="3880917" y="613807"/>
          <a:ext cx="1171396" cy="1171396"/>
        </a:xfrm>
        <a:prstGeom prst="ellipse">
          <a:avLst/>
        </a:prstGeom>
        <a:solidFill>
          <a:schemeClr val="accent2">
            <a:hueOff val="-415818"/>
            <a:satOff val="-23979"/>
            <a:lumOff val="2465"/>
            <a:alphaOff val="0"/>
          </a:schemeClr>
        </a:solidFill>
        <a:ln w="12700" cap="flat" cmpd="sng" algn="ctr">
          <a:solidFill>
            <a:schemeClr val="accent2">
              <a:hueOff val="-415818"/>
              <a:satOff val="-23979"/>
              <a:lumOff val="24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327" tIns="12700" rIns="9132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052464" y="785354"/>
        <a:ext cx="828302" cy="828302"/>
      </dsp:txXfrm>
    </dsp:sp>
    <dsp:sp modelId="{BD9F7000-0A6D-024E-B5FA-46BC888C7088}">
      <dsp:nvSpPr>
        <dsp:cNvPr id="0" name=""/>
        <dsp:cNvSpPr/>
      </dsp:nvSpPr>
      <dsp:spPr>
        <a:xfrm>
          <a:off x="3072095" y="4127924"/>
          <a:ext cx="2789039" cy="72"/>
        </a:xfrm>
        <a:prstGeom prst="rect">
          <a:avLst/>
        </a:prstGeom>
        <a:solidFill>
          <a:schemeClr val="accent2">
            <a:hueOff val="-623727"/>
            <a:satOff val="-35969"/>
            <a:lumOff val="3698"/>
            <a:alphaOff val="0"/>
          </a:schemeClr>
        </a:solidFill>
        <a:ln w="12700" cap="flat" cmpd="sng" algn="ctr">
          <a:solidFill>
            <a:schemeClr val="accent2">
              <a:hueOff val="-623727"/>
              <a:satOff val="-35969"/>
              <a:lumOff val="36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EC385-B75D-7846-A793-A58A8CE75AC7}">
      <dsp:nvSpPr>
        <dsp:cNvPr id="0" name=""/>
        <dsp:cNvSpPr/>
      </dsp:nvSpPr>
      <dsp:spPr>
        <a:xfrm>
          <a:off x="6140038" y="34278"/>
          <a:ext cx="2789039" cy="4282781"/>
        </a:xfrm>
        <a:prstGeom prst="rect">
          <a:avLst/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444" tIns="330200" rIns="21744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sng" kern="1200" dirty="0"/>
            <a:t>Admin Day (Q 6wks):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Set up meeting with one or more potential research mentors (suggested by liaison) during your Intern Year Research </a:t>
          </a:r>
          <a:r>
            <a:rPr lang="en-US" sz="1600" kern="1200" dirty="0">
              <a:solidFill>
                <a:schemeClr val="tx1"/>
              </a:solidFill>
            </a:rPr>
            <a:t>Clinic; email 2-4 weeks before research clinic</a:t>
          </a:r>
        </a:p>
      </dsp:txBody>
      <dsp:txXfrm>
        <a:off x="6140038" y="1661735"/>
        <a:ext cx="2789039" cy="2569668"/>
      </dsp:txXfrm>
    </dsp:sp>
    <dsp:sp modelId="{3EAA9D05-65C6-1347-A62E-ACC32F1EA868}">
      <dsp:nvSpPr>
        <dsp:cNvPr id="0" name=""/>
        <dsp:cNvSpPr/>
      </dsp:nvSpPr>
      <dsp:spPr>
        <a:xfrm>
          <a:off x="6948860" y="613807"/>
          <a:ext cx="1171396" cy="1171396"/>
        </a:xfrm>
        <a:prstGeom prst="ellipse">
          <a:avLst/>
        </a:prstGeom>
        <a:solidFill>
          <a:schemeClr val="accent2">
            <a:hueOff val="-831636"/>
            <a:satOff val="-47959"/>
            <a:lumOff val="4930"/>
            <a:alphaOff val="0"/>
          </a:schemeClr>
        </a:solidFill>
        <a:ln w="12700" cap="flat" cmpd="sng" algn="ctr">
          <a:solidFill>
            <a:schemeClr val="accent2">
              <a:hueOff val="-831636"/>
              <a:satOff val="-47959"/>
              <a:lumOff val="49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327" tIns="12700" rIns="9132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7120407" y="785354"/>
        <a:ext cx="828302" cy="828302"/>
      </dsp:txXfrm>
    </dsp:sp>
    <dsp:sp modelId="{7F64F04D-46E7-0340-A38C-20B807BCBAE0}">
      <dsp:nvSpPr>
        <dsp:cNvPr id="0" name=""/>
        <dsp:cNvSpPr/>
      </dsp:nvSpPr>
      <dsp:spPr>
        <a:xfrm>
          <a:off x="6140038" y="4127924"/>
          <a:ext cx="2789039" cy="72"/>
        </a:xfrm>
        <a:prstGeom prst="rect">
          <a:avLst/>
        </a:prstGeom>
        <a:solidFill>
          <a:schemeClr val="accent2">
            <a:hueOff val="-1039545"/>
            <a:satOff val="-59949"/>
            <a:lumOff val="6163"/>
            <a:alphaOff val="0"/>
          </a:schemeClr>
        </a:solidFill>
        <a:ln w="12700" cap="flat" cmpd="sng" algn="ctr">
          <a:solidFill>
            <a:schemeClr val="accent2">
              <a:hueOff val="-1039545"/>
              <a:satOff val="-59949"/>
              <a:lumOff val="61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738C73-093F-4B37-9626-9EF47AE6D536}">
      <dsp:nvSpPr>
        <dsp:cNvPr id="0" name=""/>
        <dsp:cNvSpPr/>
      </dsp:nvSpPr>
      <dsp:spPr>
        <a:xfrm>
          <a:off x="9207981" y="34278"/>
          <a:ext cx="2979865" cy="4282781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444" tIns="330200" rIns="21744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sng" kern="1200" dirty="0"/>
            <a:t>Research Clinic (2 </a:t>
          </a:r>
          <a:r>
            <a:rPr lang="en-US" sz="1600" u="sng" kern="1200" dirty="0" err="1"/>
            <a:t>wk</a:t>
          </a:r>
          <a:r>
            <a:rPr lang="en-US" sz="1600" u="sng" kern="1200" dirty="0"/>
            <a:t> block):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u="none" kern="1200" dirty="0"/>
            <a:t>• Research Mentor Meeting(s)</a:t>
          </a:r>
        </a:p>
        <a:p>
          <a:pPr marL="0" lvl="0" indent="0" algn="l" defTabSz="711200">
            <a:spcBef>
              <a:spcPct val="0"/>
            </a:spcBef>
            <a:spcAft>
              <a:spcPct val="35000"/>
            </a:spcAft>
            <a:buNone/>
          </a:pPr>
          <a:r>
            <a:rPr lang="en-US" sz="1600" u="none" kern="1200" dirty="0"/>
            <a:t>•  Identify Research Topic</a:t>
          </a:r>
        </a:p>
        <a:p>
          <a:pPr marL="0" lvl="0" indent="0" algn="l" defTabSz="711200">
            <a:spcBef>
              <a:spcPct val="0"/>
            </a:spcBef>
            <a:spcAft>
              <a:spcPct val="35000"/>
            </a:spcAft>
            <a:buNone/>
          </a:pPr>
          <a:r>
            <a:rPr lang="en-US" sz="1600" u="none" kern="1200" dirty="0"/>
            <a:t>•  Identify Topic Specific         Resources</a:t>
          </a:r>
        </a:p>
        <a:p>
          <a:pPr marL="0" lvl="0" indent="0" algn="l" defTabSz="711200">
            <a:spcBef>
              <a:spcPct val="0"/>
            </a:spcBef>
            <a:spcAft>
              <a:spcPct val="35000"/>
            </a:spcAft>
            <a:buNone/>
          </a:pPr>
          <a:r>
            <a:rPr lang="en-US" sz="1600" u="none" kern="1200" dirty="0"/>
            <a:t>•  Identify target conference and submission deadlines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</dsp:txBody>
      <dsp:txXfrm>
        <a:off x="9207981" y="1661735"/>
        <a:ext cx="2979865" cy="2569668"/>
      </dsp:txXfrm>
    </dsp:sp>
    <dsp:sp modelId="{39D457A6-F052-4349-8D6B-F108C77FDF5F}">
      <dsp:nvSpPr>
        <dsp:cNvPr id="0" name=""/>
        <dsp:cNvSpPr/>
      </dsp:nvSpPr>
      <dsp:spPr>
        <a:xfrm>
          <a:off x="10112216" y="613807"/>
          <a:ext cx="1171396" cy="1171396"/>
        </a:xfrm>
        <a:prstGeom prst="ellipse">
          <a:avLst/>
        </a:prstGeom>
        <a:solidFill>
          <a:schemeClr val="accent2">
            <a:hueOff val="-1247454"/>
            <a:satOff val="-71938"/>
            <a:lumOff val="7395"/>
            <a:alphaOff val="0"/>
          </a:schemeClr>
        </a:solidFill>
        <a:ln w="12700" cap="flat" cmpd="sng" algn="ctr">
          <a:solidFill>
            <a:schemeClr val="accent2">
              <a:hueOff val="-1247454"/>
              <a:satOff val="-71938"/>
              <a:lumOff val="73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327" tIns="12700" rIns="91327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4</a:t>
          </a:r>
        </a:p>
      </dsp:txBody>
      <dsp:txXfrm>
        <a:off x="10283763" y="785354"/>
        <a:ext cx="828302" cy="828302"/>
      </dsp:txXfrm>
    </dsp:sp>
    <dsp:sp modelId="{FEC91638-EDC6-4AFF-9A22-EEC697FFC8C9}">
      <dsp:nvSpPr>
        <dsp:cNvPr id="0" name=""/>
        <dsp:cNvSpPr/>
      </dsp:nvSpPr>
      <dsp:spPr>
        <a:xfrm>
          <a:off x="9303394" y="4127924"/>
          <a:ext cx="2789039" cy="7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AE447-6BC7-4C5C-9326-8F0C00BA6D5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9EC3D-B31B-42FE-815D-1E6BB817E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32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19EC3D-B31B-42FE-815D-1E6BB817E7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70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19EC3D-B31B-42FE-815D-1E6BB817E7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99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19EC3D-B31B-42FE-815D-1E6BB817E7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57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F0D06-6D0C-C246-B0F8-DB8EFFB52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145ED-0F9C-D24A-8B1B-E9046256D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AF578-7047-3841-B390-C2F8E2A86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05C65-3AD6-3B4E-9B38-46A827F4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6F6A9-A0F4-ED47-A59B-7BD92704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3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F5BAD-E417-2F47-AEE6-0C26E301D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17B535-AA9F-DF46-AA1F-CA02987A6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90D00-C2BE-4445-ACD1-2E9CE741D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F02C2-0234-774A-9A03-12AF7742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1ED07-5FAC-E64D-BB40-68ED1AFF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2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CF455B-C468-FD44-8A39-606270012B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03334-F95A-0B47-99C6-F99A9F5C3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6EAD9-50AB-9644-BB6A-0E43242C5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32EEC-6AC1-0F48-A1BA-84A231B7B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B5D09-6DD5-5146-ACD6-448CFC1A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66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F64AA-3FBE-3546-B755-20114FA5B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DFE62-F5B9-B340-83AD-D3CC1663A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FAB1B-3E59-8348-9402-0C1E2C77E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C77EE-BF31-7F44-A282-79E2E276F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EF45-D81C-DB4B-8B9C-5A3644C79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2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3E614-40F1-EC43-8305-214432704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5AAEA7-D437-9040-890B-65B9A2A72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14DF4-79EE-E546-9C02-AE2705828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2D694-D927-4645-8C7C-50A05058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01DFD-F0B0-7747-B511-4304242E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8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37768-1523-6F48-9A83-527BA09C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29803-AC4E-304E-895B-9395E03C7A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271A6E-32BC-A94E-BED0-9D22C7E3D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C1A28-01D4-A640-B6D6-CDCA538A8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625D1-32C4-E241-9683-01059016A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667E5-269A-E743-98DB-C53AFEB2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1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8CFE-F4F6-5247-B245-EEACAE707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F5354-5AEA-8F4A-B191-CDB17F317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D06E2C-2BCE-9F48-99A7-E21BF492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EFB4E4-B293-824D-9F79-20FCB1B8C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D8C477-085B-BC49-9F4B-8DAFDADE07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05541A-C555-824C-89E6-76671F636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3C013-25DD-FD42-95C8-F6BE0F54F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1F9D1E-74D7-8548-A33B-B0EE65F07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4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1AFE6-5DD5-7E41-AAED-5D2ACB5E1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EF0BC7-0EFE-8149-BE90-B9D2950B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694021-C3FF-D14D-B3B4-8E0851B20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D360C-66EA-1D4F-A795-49A61DCA5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4F48FC-D73B-F94A-8833-9D14D8A3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8A43F2-717F-3B45-AC19-0AC714F1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7D828-F809-9542-910E-E135E8541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8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760B8-1837-F847-870B-AE4D7A402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18BF1-3BB7-0D4A-A8CA-0C4009E1D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E2276-7E09-7D41-99E7-BB23CFE92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A72164-D6CE-7D41-8566-839F339D2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F2A6B-BFAB-F844-897A-F1FFE85B4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D23F5-1434-1746-9277-8363039A8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18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53778-B8F3-8E48-A09B-5D8B0B7EA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5DA56-9CB7-A740-99FA-7A44041EF2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BE562-1509-8A44-AF5A-9FEB7CC13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6640C-C621-3442-891C-E6F9B02C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0E5AB4-716A-2441-B9C2-09E269A25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45FAB-9F94-174D-9D81-80D104560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2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434E80-30B3-4548-8DCA-B5B5B49E4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917E9-19DB-0640-99AD-08C80AE89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F32B4-DF20-C441-BE11-C9F6D8D9CC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09187-0CDB-2A40-8120-F6691BFBA4A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E6630-EF1E-CE44-B134-155027D5F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4A9F4-EC41-3441-905B-7DD9C224B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EEE3A-EACA-8D4F-8330-E9406CF0C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5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1F231E-F30F-9249-A9F4-E98FEBB8E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 dirty="0">
                <a:solidFill>
                  <a:srgbClr val="FFFFFF"/>
                </a:solidFill>
              </a:rPr>
              <a:t>Resident Research </a:t>
            </a:r>
            <a:r>
              <a:rPr lang="en-US" sz="4800" b="1" dirty="0">
                <a:solidFill>
                  <a:schemeClr val="bg1"/>
                </a:solidFill>
              </a:rPr>
              <a:t>2023-2024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9421-0CFD-F348-8AB6-B2631A769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Andrew P. DeFilippis, MD</a:t>
            </a:r>
          </a:p>
          <a:p>
            <a:pPr algn="l"/>
            <a:r>
              <a:rPr lang="en-US" dirty="0" err="1"/>
              <a:t>APD</a:t>
            </a:r>
            <a:r>
              <a:rPr lang="en-US"/>
              <a:t> for Research</a:t>
            </a:r>
          </a:p>
        </p:txBody>
      </p:sp>
    </p:spTree>
    <p:extLst>
      <p:ext uri="{BB962C8B-B14F-4D97-AF65-F5344CB8AC3E}">
        <p14:creationId xmlns:p14="http://schemas.microsoft.com/office/powerpoint/2010/main" val="391295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Rectangle 2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2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Freeform: Shape 3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Rectangle 3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5C6418-1CC0-6142-9E25-B35CB776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Why do Research During Residency?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33439E1-3804-D44F-BED1-F51EFE0A9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Autofit/>
          </a:bodyPr>
          <a:lstStyle/>
          <a:p>
            <a:r>
              <a:rPr lang="en-US" sz="3200" dirty="0"/>
              <a:t>Gain exposure to a new experience</a:t>
            </a:r>
          </a:p>
          <a:p>
            <a:r>
              <a:rPr lang="en-US" sz="3200" dirty="0"/>
              <a:t>Opportunity to work independently on a project that is of interest to you</a:t>
            </a:r>
          </a:p>
          <a:p>
            <a:r>
              <a:rPr lang="en-US" sz="3200" dirty="0"/>
              <a:t>Participating in Scholarly Activity (ACGME requirement)</a:t>
            </a:r>
          </a:p>
          <a:p>
            <a:r>
              <a:rPr lang="en-US" sz="3200" dirty="0"/>
              <a:t>Enhance your fellowship application</a:t>
            </a:r>
          </a:p>
          <a:p>
            <a:pPr lvl="1"/>
            <a:r>
              <a:rPr lang="en-US" sz="3200" dirty="0"/>
              <a:t>Having a research product</a:t>
            </a:r>
          </a:p>
          <a:p>
            <a:pPr lvl="1"/>
            <a:r>
              <a:rPr lang="en-US" sz="3200" dirty="0"/>
              <a:t>Strong recommendation letter from your mentor</a:t>
            </a:r>
          </a:p>
          <a:p>
            <a:pPr lvl="1"/>
            <a:r>
              <a:rPr lang="en-US" sz="3200" dirty="0"/>
              <a:t>Present at a national meeting</a:t>
            </a:r>
          </a:p>
          <a:p>
            <a:r>
              <a:rPr lang="en-US" sz="3200" dirty="0"/>
              <a:t>Unique contribution to the world</a:t>
            </a:r>
          </a:p>
        </p:txBody>
      </p:sp>
    </p:spTree>
    <p:extLst>
      <p:ext uri="{BB962C8B-B14F-4D97-AF65-F5344CB8AC3E}">
        <p14:creationId xmlns:p14="http://schemas.microsoft.com/office/powerpoint/2010/main" val="268044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6B6B898-BF03-8EB0-D992-F8CF71EA6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3501" y="0"/>
            <a:ext cx="7864997" cy="68580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9A42C8A0-F868-F633-0E4C-7331AC8C4737}"/>
              </a:ext>
            </a:extLst>
          </p:cNvPr>
          <p:cNvSpPr/>
          <p:nvPr/>
        </p:nvSpPr>
        <p:spPr>
          <a:xfrm>
            <a:off x="7796221" y="4650377"/>
            <a:ext cx="2060155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9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497E3-0684-774C-BA95-35F0465A0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Key steps to get started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EFEFF8-3AB0-424E-A2AB-CD9078300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221621"/>
              </p:ext>
            </p:extLst>
          </p:nvPr>
        </p:nvGraphicFramePr>
        <p:xfrm>
          <a:off x="0" y="1828440"/>
          <a:ext cx="12192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435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76887-5BEE-AE41-AA96-30342FAC1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0457" y="154803"/>
            <a:ext cx="5906730" cy="584759"/>
          </a:xfrm>
        </p:spPr>
        <p:txBody>
          <a:bodyPr anchor="t">
            <a:noAutofit/>
          </a:bodyPr>
          <a:lstStyle/>
          <a:p>
            <a:r>
              <a:rPr lang="en-US" sz="4000" b="1" dirty="0"/>
              <a:t>Resident Research Liaisons </a:t>
            </a:r>
            <a:br>
              <a:rPr lang="en-US" sz="4000" dirty="0"/>
            </a:br>
            <a:r>
              <a:rPr lang="en-US" sz="4000" dirty="0">
                <a:solidFill>
                  <a:srgbClr val="FFFFFF"/>
                </a:solidFill>
              </a:rPr>
              <a:t>Current Liaisons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E57781-140B-4846-AB89-D48F71FBED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991361"/>
              </p:ext>
            </p:extLst>
          </p:nvPr>
        </p:nvGraphicFramePr>
        <p:xfrm>
          <a:off x="3402473" y="1038454"/>
          <a:ext cx="5045764" cy="5678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4439">
                  <a:extLst>
                    <a:ext uri="{9D8B030D-6E8A-4147-A177-3AD203B41FA5}">
                      <a16:colId xmlns:a16="http://schemas.microsoft.com/office/drawing/2014/main" val="3721313295"/>
                    </a:ext>
                  </a:extLst>
                </a:gridCol>
                <a:gridCol w="2621325">
                  <a:extLst>
                    <a:ext uri="{9D8B030D-6E8A-4147-A177-3AD203B41FA5}">
                      <a16:colId xmlns:a16="http://schemas.microsoft.com/office/drawing/2014/main" val="1641519172"/>
                    </a:ext>
                  </a:extLst>
                </a:gridCol>
              </a:tblGrid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Division/Department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Liaison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714143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Biomedical Informatics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TBA</a:t>
                      </a: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834166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Cardiology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Jonathan Brown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622969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Clinical Pharmacology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Matt Luther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162862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Endocrinology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John Stafford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350688"/>
                  </a:ext>
                </a:extLst>
              </a:tr>
              <a:tr h="5307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Epidemiology/Public Health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TBA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945462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Gastroenterology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Dhyanesh (Dan) Patel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954672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General Medicine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Christianne Roumie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28729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Genetics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Doug Ruderfer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61310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Geriatrics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baseline="0" dirty="0">
                          <a:effectLst/>
                        </a:rPr>
                        <a:t>TBA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577863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Hematology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Brent Ferrell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923674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Infectious Diseases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Jessica Castilho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41919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Medical Education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Cody Chastain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394802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Nephrology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Eddie Siew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082427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Oncology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Doug Johnson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561079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Pulmonary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Julie Bastarache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506729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Quality Improvement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Jill Jones</a:t>
                      </a:r>
                      <a:endParaRPr lang="en-US" sz="16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8255" marR="8255" marT="825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0544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Rheumatology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Amy Major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236356"/>
                  </a:ext>
                </a:extLst>
              </a:tr>
              <a:tr h="285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Health Services Research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Sunil </a:t>
                      </a:r>
                      <a:r>
                        <a:rPr lang="en-US" sz="1600" u="none" strike="noStrike" dirty="0" err="1">
                          <a:effectLst/>
                        </a:rPr>
                        <a:t>Kripalani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01" marR="8501" marT="850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4162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E25AE12-DADB-19C6-796B-FC7614D905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187" y="5849914"/>
            <a:ext cx="3009900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90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79DCB-5C2E-3F69-1ED9-9E84B9E5E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Intern Year Research Road Map—Key concepts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E4CF2B6-2E08-8BEB-C126-F7B271D62B11}"/>
              </a:ext>
            </a:extLst>
          </p:cNvPr>
          <p:cNvCxnSpPr>
            <a:cxnSpLocks/>
          </p:cNvCxnSpPr>
          <p:nvPr/>
        </p:nvCxnSpPr>
        <p:spPr>
          <a:xfrm>
            <a:off x="98323" y="4074850"/>
            <a:ext cx="12014164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D4D447D-3485-2024-069B-DF2C1F191BAB}"/>
              </a:ext>
            </a:extLst>
          </p:cNvPr>
          <p:cNvSpPr txBox="1"/>
          <p:nvPr/>
        </p:nvSpPr>
        <p:spPr>
          <a:xfrm>
            <a:off x="0" y="3429000"/>
            <a:ext cx="1404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July 1, 2023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949132-5F5D-26E3-DA69-9F0A7815FA11}"/>
              </a:ext>
            </a:extLst>
          </p:cNvPr>
          <p:cNvSpPr txBox="1"/>
          <p:nvPr/>
        </p:nvSpPr>
        <p:spPr>
          <a:xfrm>
            <a:off x="789365" y="4324821"/>
            <a:ext cx="34441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Admin Day (Q 6wks)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Research Liaison Meeting(S)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Schedule Research Mentor Meetings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664E30-E0D0-2202-D715-7B6202BD1DAF}"/>
              </a:ext>
            </a:extLst>
          </p:cNvPr>
          <p:cNvSpPr txBox="1"/>
          <p:nvPr/>
        </p:nvSpPr>
        <p:spPr>
          <a:xfrm>
            <a:off x="3158854" y="2048963"/>
            <a:ext cx="3841052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Research Clinic (Fall)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Research Mentor Meeting(s)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Identify Research Topic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Identify Topic Specific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Identify abstract deadline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EF2D40-CA5F-649F-E594-F4E05E1DF75E}"/>
              </a:ext>
            </a:extLst>
          </p:cNvPr>
          <p:cNvSpPr txBox="1"/>
          <p:nvPr/>
        </p:nvSpPr>
        <p:spPr>
          <a:xfrm>
            <a:off x="5972399" y="4266122"/>
            <a:ext cx="3972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Admin Day (Q 6wks)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F/U Research Mentor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Review literature on your topic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Consistent work on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87952D-5D23-1949-ED8D-F63254558C48}"/>
              </a:ext>
            </a:extLst>
          </p:cNvPr>
          <p:cNvSpPr txBox="1"/>
          <p:nvPr/>
        </p:nvSpPr>
        <p:spPr>
          <a:xfrm>
            <a:off x="8685010" y="2048962"/>
            <a:ext cx="3427477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Research Clinic (Spring)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Research mentor meeting(s)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IRB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Secure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Data analysis plan</a:t>
            </a:r>
          </a:p>
        </p:txBody>
      </p:sp>
    </p:spTree>
    <p:extLst>
      <p:ext uri="{BB962C8B-B14F-4D97-AF65-F5344CB8AC3E}">
        <p14:creationId xmlns:p14="http://schemas.microsoft.com/office/powerpoint/2010/main" val="583717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D1209-EEFA-144B-B1B6-E42EE4A5F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</a:rPr>
              <a:t>Top Tips for Resident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01967-AA67-2C4B-857A-F23EE781B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3200" dirty="0"/>
              <a:t>Start Early.  Know abstract deadlines.  </a:t>
            </a:r>
          </a:p>
          <a:p>
            <a:r>
              <a:rPr lang="en-US" sz="3200" dirty="0"/>
              <a:t>Tackle a focused problem using existing databases</a:t>
            </a:r>
          </a:p>
          <a:p>
            <a:r>
              <a:rPr lang="en-US" sz="3200" dirty="0"/>
              <a:t>Be Proactive / Take ownership</a:t>
            </a:r>
          </a:p>
          <a:p>
            <a:r>
              <a:rPr lang="en-US" sz="3200" dirty="0"/>
              <a:t>Set realistic goals and expectations</a:t>
            </a:r>
          </a:p>
          <a:p>
            <a:r>
              <a:rPr lang="en-US" sz="3200" dirty="0"/>
              <a:t>Follow through / max 48 hour response time to requests</a:t>
            </a:r>
          </a:p>
          <a:p>
            <a:r>
              <a:rPr lang="en-US" sz="3200" dirty="0"/>
              <a:t>Plan ahead for abstract submissions</a:t>
            </a:r>
          </a:p>
          <a:p>
            <a:r>
              <a:rPr lang="en-US" sz="3200" dirty="0"/>
              <a:t>Use institutional resources</a:t>
            </a:r>
          </a:p>
          <a:p>
            <a:r>
              <a:rPr lang="en-US" sz="3200" dirty="0"/>
              <a:t>Utilize connections you make in clinic and on the wards</a:t>
            </a:r>
          </a:p>
          <a:p>
            <a:r>
              <a:rPr lang="en-US" sz="3200" dirty="0"/>
              <a:t>Submit all required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175435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D1209-EEFA-144B-B1B6-E42EE4A5F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1146189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</a:rPr>
              <a:t>How to Present your Work as a Resident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01967-AA67-2C4B-857A-F23EE781B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3200" dirty="0"/>
              <a:t>Finances</a:t>
            </a:r>
          </a:p>
          <a:p>
            <a:pPr lvl="1"/>
            <a:r>
              <a:rPr lang="en-US" sz="2800" dirty="0"/>
              <a:t>Department of Medicine offers up to $1000 per academic year per resident to help fund conference attendance for accepted presentations</a:t>
            </a:r>
          </a:p>
          <a:p>
            <a:pPr lvl="1"/>
            <a:endParaRPr lang="en-US" sz="2800" dirty="0"/>
          </a:p>
          <a:p>
            <a:r>
              <a:rPr lang="en-US" sz="3200" dirty="0"/>
              <a:t>Logistics</a:t>
            </a:r>
          </a:p>
          <a:p>
            <a:pPr lvl="1"/>
            <a:r>
              <a:rPr lang="en-US" sz="2800" dirty="0"/>
              <a:t>Look ahead at your schedule for conference dates as soon as you submit</a:t>
            </a:r>
          </a:p>
          <a:p>
            <a:pPr lvl="1"/>
            <a:r>
              <a:rPr lang="en-US" sz="2800" dirty="0"/>
              <a:t>You are responsible to find and arrange shift coverage or request days off in advance</a:t>
            </a:r>
          </a:p>
          <a:p>
            <a:pPr lvl="1"/>
            <a:r>
              <a:rPr lang="en-US" sz="2800" dirty="0"/>
              <a:t>The chiefs can help discuss strategies with you to figure out coverage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5717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A470D-405E-D34E-886F-0B0DD9B56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E97C1-C230-C249-A058-2EF382D09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a</a:t>
            </a: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ndrew.defilippis@vumc.org</a:t>
            </a:r>
          </a:p>
        </p:txBody>
      </p:sp>
    </p:spTree>
    <p:extLst>
      <p:ext uri="{BB962C8B-B14F-4D97-AF65-F5344CB8AC3E}">
        <p14:creationId xmlns:p14="http://schemas.microsoft.com/office/powerpoint/2010/main" val="328072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504</Words>
  <Application>Microsoft Office PowerPoint</Application>
  <PresentationFormat>Widescreen</PresentationFormat>
  <Paragraphs>105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Resident Research 2023-2024</vt:lpstr>
      <vt:lpstr>Why do Research During Residency?</vt:lpstr>
      <vt:lpstr>PowerPoint Presentation</vt:lpstr>
      <vt:lpstr>Key steps to get started</vt:lpstr>
      <vt:lpstr>Resident Research Liaisons  Current Liaisons</vt:lpstr>
      <vt:lpstr>Intern Year Research Road Map—Key concepts</vt:lpstr>
      <vt:lpstr>Top Tips for Resident Research</vt:lpstr>
      <vt:lpstr>How to Present your Work as a Resident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Resident Research – Year in Review</dc:title>
  <dc:creator>Bastarache, Julie</dc:creator>
  <cp:lastModifiedBy>DeFilippis, Andrew P</cp:lastModifiedBy>
  <cp:revision>21</cp:revision>
  <dcterms:created xsi:type="dcterms:W3CDTF">2021-05-28T16:15:48Z</dcterms:created>
  <dcterms:modified xsi:type="dcterms:W3CDTF">2023-07-12T15:25:54Z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2021-05-28T16:15:48Z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3f175de6-4e53-406e-826f-6f9e076413af</vt:lpwstr>
  </property>
  <property fmtid="{D5CDD505-2E9C-101B-9397-08002B2CF9AE}" pid="8" name="MSIP_Label_792c8cef-6f2b-4af1-b4ac-d815ff795cd6_ContentBits">
    <vt:lpwstr>0</vt:lpwstr>
  </property>
</Properties>
</file>