
<file path=[Content_Types].xml><?xml version="1.0" encoding="utf-8"?>
<Types xmlns="http://schemas.openxmlformats.org/package/2006/content-types">
  <Default Extension="jpeg" ContentType="image/jpeg"/>
  <Default Extension="jpg" ContentType="image/jpeg"/>
  <Default Extension="jpg&amp;ehk=8XGsYdhVbGZY0w5W0FNbnQ&amp;pid=OfficeInsert" ContentType="image/jpeg"/>
  <Default Extension="jpg&amp;ehk=eR0runAVGcZ84XM6BC7plg&amp;pid=OfficeInsert" ContentType="image/jpeg"/>
  <Default Extension="jpg&amp;ehk=q89VR9" ContentType="image/jpeg"/>
  <Default Extension="jpg&amp;ehk=s1ESqJ3ajCCCj3jDHMgjnA&amp;pid=OfficeInsert" ContentType="image/jpeg"/>
  <Default Extension="jpg&amp;ehk=xiNPsnBG35DU" ContentType="image/jpeg"/>
  <Default Extension="jpg&amp;ehk=z50OasusoQ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92" r:id="rId3"/>
    <p:sldId id="257" r:id="rId4"/>
    <p:sldId id="258" r:id="rId5"/>
    <p:sldId id="260" r:id="rId6"/>
    <p:sldId id="261" r:id="rId7"/>
    <p:sldId id="262" r:id="rId8"/>
    <p:sldId id="268" r:id="rId9"/>
    <p:sldId id="272" r:id="rId10"/>
    <p:sldId id="266" r:id="rId11"/>
    <p:sldId id="298" r:id="rId12"/>
    <p:sldId id="295" r:id="rId13"/>
    <p:sldId id="267" r:id="rId14"/>
    <p:sldId id="270" r:id="rId15"/>
    <p:sldId id="271" r:id="rId16"/>
    <p:sldId id="273" r:id="rId17"/>
    <p:sldId id="290" r:id="rId18"/>
    <p:sldId id="274" r:id="rId19"/>
    <p:sldId id="276" r:id="rId20"/>
    <p:sldId id="299" r:id="rId21"/>
    <p:sldId id="263" r:id="rId22"/>
    <p:sldId id="264" r:id="rId23"/>
    <p:sldId id="297" r:id="rId24"/>
    <p:sldId id="275" r:id="rId25"/>
    <p:sldId id="277" r:id="rId26"/>
    <p:sldId id="278" r:id="rId27"/>
    <p:sldId id="279" r:id="rId28"/>
    <p:sldId id="280" r:id="rId29"/>
    <p:sldId id="281" r:id="rId30"/>
    <p:sldId id="288" r:id="rId31"/>
    <p:sldId id="282" r:id="rId32"/>
    <p:sldId id="283" r:id="rId33"/>
    <p:sldId id="289" r:id="rId34"/>
    <p:sldId id="287" r:id="rId35"/>
    <p:sldId id="300" r:id="rId36"/>
    <p:sldId id="286" r:id="rId3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14" autoAdjust="0"/>
    <p:restoredTop sz="71655" autoAdjust="0"/>
  </p:normalViewPr>
  <p:slideViewPr>
    <p:cSldViewPr snapToGrid="0">
      <p:cViewPr varScale="1">
        <p:scale>
          <a:sx n="90" d="100"/>
          <a:sy n="90" d="100"/>
        </p:scale>
        <p:origin x="49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03F8FF-F796-43B8-9307-4FF2D086D847}" type="doc">
      <dgm:prSet loTypeId="urn:microsoft.com/office/officeart/2005/8/layout/radial6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5C6E1D35-7E15-4A46-BD2A-41919D4FB7ED}">
      <dgm:prSet phldrT="[Text]"/>
      <dgm:spPr/>
      <dgm:t>
        <a:bodyPr/>
        <a:lstStyle/>
        <a:p>
          <a:r>
            <a:rPr lang="en-US" dirty="0"/>
            <a:t>Total Pain</a:t>
          </a:r>
        </a:p>
      </dgm:t>
    </dgm:pt>
    <dgm:pt modelId="{72066152-79C7-424E-AB6B-16FAB4B58BD8}" type="parTrans" cxnId="{92B59F80-47C8-40C5-A416-9EDC48C2C92F}">
      <dgm:prSet/>
      <dgm:spPr/>
      <dgm:t>
        <a:bodyPr/>
        <a:lstStyle/>
        <a:p>
          <a:endParaRPr lang="en-US"/>
        </a:p>
      </dgm:t>
    </dgm:pt>
    <dgm:pt modelId="{493F6C26-29CB-4E26-A8FC-90AD102BF44D}" type="sibTrans" cxnId="{92B59F80-47C8-40C5-A416-9EDC48C2C92F}">
      <dgm:prSet/>
      <dgm:spPr/>
      <dgm:t>
        <a:bodyPr/>
        <a:lstStyle/>
        <a:p>
          <a:endParaRPr lang="en-US"/>
        </a:p>
      </dgm:t>
    </dgm:pt>
    <dgm:pt modelId="{76E46D0A-9A9A-4EFA-8874-5E21E0C55CC2}">
      <dgm:prSet phldrT="[Text]"/>
      <dgm:spPr/>
      <dgm:t>
        <a:bodyPr/>
        <a:lstStyle/>
        <a:p>
          <a:r>
            <a:rPr lang="en-US" dirty="0"/>
            <a:t>Physical	</a:t>
          </a:r>
        </a:p>
      </dgm:t>
    </dgm:pt>
    <dgm:pt modelId="{CF3C0C20-58E0-4A22-BD0D-E58E81205DFB}" type="parTrans" cxnId="{45A82802-82BF-4DDC-AC00-4066FFE171F5}">
      <dgm:prSet/>
      <dgm:spPr/>
      <dgm:t>
        <a:bodyPr/>
        <a:lstStyle/>
        <a:p>
          <a:endParaRPr lang="en-US"/>
        </a:p>
      </dgm:t>
    </dgm:pt>
    <dgm:pt modelId="{06D48D9A-C724-4A24-BE2A-CA04B7617D6E}" type="sibTrans" cxnId="{45A82802-82BF-4DDC-AC00-4066FFE171F5}">
      <dgm:prSet/>
      <dgm:spPr/>
      <dgm:t>
        <a:bodyPr/>
        <a:lstStyle/>
        <a:p>
          <a:endParaRPr lang="en-US"/>
        </a:p>
      </dgm:t>
    </dgm:pt>
    <dgm:pt modelId="{5D450B97-979F-469B-93A4-091C7AB5B0AB}">
      <dgm:prSet phldrT="[Text]"/>
      <dgm:spPr/>
      <dgm:t>
        <a:bodyPr/>
        <a:lstStyle/>
        <a:p>
          <a:r>
            <a:rPr lang="en-US" dirty="0"/>
            <a:t>Mental	</a:t>
          </a:r>
        </a:p>
      </dgm:t>
    </dgm:pt>
    <dgm:pt modelId="{7162EBD8-80AF-49AD-8DA2-9245711C6A3E}" type="parTrans" cxnId="{657D275A-37A8-4E6D-8690-2F84D816D3EF}">
      <dgm:prSet/>
      <dgm:spPr/>
      <dgm:t>
        <a:bodyPr/>
        <a:lstStyle/>
        <a:p>
          <a:endParaRPr lang="en-US"/>
        </a:p>
      </dgm:t>
    </dgm:pt>
    <dgm:pt modelId="{FF694404-71F1-405D-AFE2-851B48318360}" type="sibTrans" cxnId="{657D275A-37A8-4E6D-8690-2F84D816D3EF}">
      <dgm:prSet/>
      <dgm:spPr/>
      <dgm:t>
        <a:bodyPr/>
        <a:lstStyle/>
        <a:p>
          <a:endParaRPr lang="en-US"/>
        </a:p>
      </dgm:t>
    </dgm:pt>
    <dgm:pt modelId="{52406CD4-AE92-4C38-8511-A89FEE58A490}">
      <dgm:prSet phldrT="[Text]"/>
      <dgm:spPr/>
      <dgm:t>
        <a:bodyPr/>
        <a:lstStyle/>
        <a:p>
          <a:r>
            <a:rPr lang="en-US" dirty="0"/>
            <a:t>Emotional</a:t>
          </a:r>
        </a:p>
      </dgm:t>
    </dgm:pt>
    <dgm:pt modelId="{326FF0DE-CE2E-45BA-A58F-7D1D3EE52CDB}" type="sibTrans" cxnId="{A175CCA8-3BDB-4358-99A8-01102C3A27D0}">
      <dgm:prSet/>
      <dgm:spPr/>
      <dgm:t>
        <a:bodyPr/>
        <a:lstStyle/>
        <a:p>
          <a:endParaRPr lang="en-US"/>
        </a:p>
      </dgm:t>
    </dgm:pt>
    <dgm:pt modelId="{2396BDE2-014E-4D04-9AA5-15768FDFDD21}" type="parTrans" cxnId="{A175CCA8-3BDB-4358-99A8-01102C3A27D0}">
      <dgm:prSet/>
      <dgm:spPr/>
      <dgm:t>
        <a:bodyPr/>
        <a:lstStyle/>
        <a:p>
          <a:endParaRPr lang="en-US"/>
        </a:p>
      </dgm:t>
    </dgm:pt>
    <dgm:pt modelId="{9D15BAF5-B287-4220-A497-BAB889D2D31C}">
      <dgm:prSet phldrT="[Text]" custT="1"/>
      <dgm:spPr/>
      <dgm:t>
        <a:bodyPr/>
        <a:lstStyle/>
        <a:p>
          <a:r>
            <a:rPr lang="en-US" sz="1800" dirty="0"/>
            <a:t>Spiritual </a:t>
          </a:r>
        </a:p>
      </dgm:t>
    </dgm:pt>
    <dgm:pt modelId="{EF50CD6B-DBCF-47EF-94AD-C762B5E47880}" type="sibTrans" cxnId="{3669703F-9B0A-49BA-B56F-464D2D54B6F0}">
      <dgm:prSet/>
      <dgm:spPr/>
      <dgm:t>
        <a:bodyPr/>
        <a:lstStyle/>
        <a:p>
          <a:endParaRPr lang="en-US"/>
        </a:p>
      </dgm:t>
    </dgm:pt>
    <dgm:pt modelId="{CBC0E1B1-3DF7-405C-B6B5-B1056F51DA29}" type="parTrans" cxnId="{3669703F-9B0A-49BA-B56F-464D2D54B6F0}">
      <dgm:prSet/>
      <dgm:spPr/>
      <dgm:t>
        <a:bodyPr/>
        <a:lstStyle/>
        <a:p>
          <a:endParaRPr lang="en-US"/>
        </a:p>
      </dgm:t>
    </dgm:pt>
    <dgm:pt modelId="{3804F713-33A0-418C-A79D-7D3C8213FF0A}" type="pres">
      <dgm:prSet presAssocID="{5103F8FF-F796-43B8-9307-4FF2D086D847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0A3536D4-D498-4597-B34A-178B9EC7AE6E}" type="pres">
      <dgm:prSet presAssocID="{5C6E1D35-7E15-4A46-BD2A-41919D4FB7ED}" presName="centerShape" presStyleLbl="node0" presStyleIdx="0" presStyleCnt="1"/>
      <dgm:spPr/>
    </dgm:pt>
    <dgm:pt modelId="{F5399EBA-FE40-498C-8AF8-8D9AE303131A}" type="pres">
      <dgm:prSet presAssocID="{76E46D0A-9A9A-4EFA-8874-5E21E0C55CC2}" presName="node" presStyleLbl="node1" presStyleIdx="0" presStyleCnt="4">
        <dgm:presLayoutVars>
          <dgm:bulletEnabled val="1"/>
        </dgm:presLayoutVars>
      </dgm:prSet>
      <dgm:spPr/>
    </dgm:pt>
    <dgm:pt modelId="{206BD4DF-2F3D-4ADC-B1AC-771E75C9A786}" type="pres">
      <dgm:prSet presAssocID="{76E46D0A-9A9A-4EFA-8874-5E21E0C55CC2}" presName="dummy" presStyleCnt="0"/>
      <dgm:spPr/>
    </dgm:pt>
    <dgm:pt modelId="{23DE2759-135E-4A8D-B4B8-F7AC362D67AE}" type="pres">
      <dgm:prSet presAssocID="{06D48D9A-C724-4A24-BE2A-CA04B7617D6E}" presName="sibTrans" presStyleLbl="sibTrans2D1" presStyleIdx="0" presStyleCnt="4"/>
      <dgm:spPr/>
    </dgm:pt>
    <dgm:pt modelId="{B5A7EC7D-E4AF-45B2-8FC6-C43C3AC93643}" type="pres">
      <dgm:prSet presAssocID="{5D450B97-979F-469B-93A4-091C7AB5B0AB}" presName="node" presStyleLbl="node1" presStyleIdx="1" presStyleCnt="4" custRadScaleRad="107093" custRadScaleInc="6274">
        <dgm:presLayoutVars>
          <dgm:bulletEnabled val="1"/>
        </dgm:presLayoutVars>
      </dgm:prSet>
      <dgm:spPr/>
    </dgm:pt>
    <dgm:pt modelId="{A83D372B-DE41-4819-A339-B59160EFF79A}" type="pres">
      <dgm:prSet presAssocID="{5D450B97-979F-469B-93A4-091C7AB5B0AB}" presName="dummy" presStyleCnt="0"/>
      <dgm:spPr/>
    </dgm:pt>
    <dgm:pt modelId="{0EE14C85-5209-40D6-8563-C429EAA21404}" type="pres">
      <dgm:prSet presAssocID="{FF694404-71F1-405D-AFE2-851B48318360}" presName="sibTrans" presStyleLbl="sibTrans2D1" presStyleIdx="1" presStyleCnt="4"/>
      <dgm:spPr/>
    </dgm:pt>
    <dgm:pt modelId="{3556C897-DABC-4ADC-B1AC-918C862910CC}" type="pres">
      <dgm:prSet presAssocID="{52406CD4-AE92-4C38-8511-A89FEE58A490}" presName="node" presStyleLbl="node1" presStyleIdx="2" presStyleCnt="4">
        <dgm:presLayoutVars>
          <dgm:bulletEnabled val="1"/>
        </dgm:presLayoutVars>
      </dgm:prSet>
      <dgm:spPr/>
    </dgm:pt>
    <dgm:pt modelId="{C67E3D0B-AC5F-4998-9C1F-111CB8E0A824}" type="pres">
      <dgm:prSet presAssocID="{52406CD4-AE92-4C38-8511-A89FEE58A490}" presName="dummy" presStyleCnt="0"/>
      <dgm:spPr/>
    </dgm:pt>
    <dgm:pt modelId="{8E09DF8D-EB2B-41EB-A836-28E35B38EDEF}" type="pres">
      <dgm:prSet presAssocID="{326FF0DE-CE2E-45BA-A58F-7D1D3EE52CDB}" presName="sibTrans" presStyleLbl="sibTrans2D1" presStyleIdx="2" presStyleCnt="4"/>
      <dgm:spPr/>
    </dgm:pt>
    <dgm:pt modelId="{A8475274-5138-4D29-945E-3EF6104E0839}" type="pres">
      <dgm:prSet presAssocID="{9D15BAF5-B287-4220-A497-BAB889D2D31C}" presName="node" presStyleLbl="node1" presStyleIdx="3" presStyleCnt="4" custRadScaleRad="100040" custRadScaleInc="-5373">
        <dgm:presLayoutVars>
          <dgm:bulletEnabled val="1"/>
        </dgm:presLayoutVars>
      </dgm:prSet>
      <dgm:spPr/>
    </dgm:pt>
    <dgm:pt modelId="{FF3528B9-02D1-4FD2-8085-0EAB86A9CBBA}" type="pres">
      <dgm:prSet presAssocID="{9D15BAF5-B287-4220-A497-BAB889D2D31C}" presName="dummy" presStyleCnt="0"/>
      <dgm:spPr/>
    </dgm:pt>
    <dgm:pt modelId="{76F6FE68-4AB8-42A5-9005-8B7E22001884}" type="pres">
      <dgm:prSet presAssocID="{EF50CD6B-DBCF-47EF-94AD-C762B5E47880}" presName="sibTrans" presStyleLbl="sibTrans2D1" presStyleIdx="3" presStyleCnt="4"/>
      <dgm:spPr/>
    </dgm:pt>
  </dgm:ptLst>
  <dgm:cxnLst>
    <dgm:cxn modelId="{45A82802-82BF-4DDC-AC00-4066FFE171F5}" srcId="{5C6E1D35-7E15-4A46-BD2A-41919D4FB7ED}" destId="{76E46D0A-9A9A-4EFA-8874-5E21E0C55CC2}" srcOrd="0" destOrd="0" parTransId="{CF3C0C20-58E0-4A22-BD0D-E58E81205DFB}" sibTransId="{06D48D9A-C724-4A24-BE2A-CA04B7617D6E}"/>
    <dgm:cxn modelId="{273D560C-28A4-4828-9B95-D8EBC3353B29}" type="presOf" srcId="{5103F8FF-F796-43B8-9307-4FF2D086D847}" destId="{3804F713-33A0-418C-A79D-7D3C8213FF0A}" srcOrd="0" destOrd="0" presId="urn:microsoft.com/office/officeart/2005/8/layout/radial6"/>
    <dgm:cxn modelId="{7658AA25-AF64-4216-8C8A-94EC81303077}" type="presOf" srcId="{326FF0DE-CE2E-45BA-A58F-7D1D3EE52CDB}" destId="{8E09DF8D-EB2B-41EB-A836-28E35B38EDEF}" srcOrd="0" destOrd="0" presId="urn:microsoft.com/office/officeart/2005/8/layout/radial6"/>
    <dgm:cxn modelId="{A85F5227-0CB7-4087-912A-B118DF36C0BF}" type="presOf" srcId="{5D450B97-979F-469B-93A4-091C7AB5B0AB}" destId="{B5A7EC7D-E4AF-45B2-8FC6-C43C3AC93643}" srcOrd="0" destOrd="0" presId="urn:microsoft.com/office/officeart/2005/8/layout/radial6"/>
    <dgm:cxn modelId="{3669703F-9B0A-49BA-B56F-464D2D54B6F0}" srcId="{5C6E1D35-7E15-4A46-BD2A-41919D4FB7ED}" destId="{9D15BAF5-B287-4220-A497-BAB889D2D31C}" srcOrd="3" destOrd="0" parTransId="{CBC0E1B1-3DF7-405C-B6B5-B1056F51DA29}" sibTransId="{EF50CD6B-DBCF-47EF-94AD-C762B5E47880}"/>
    <dgm:cxn modelId="{1880B448-9292-49C0-8384-8D6A273BC50B}" type="presOf" srcId="{FF694404-71F1-405D-AFE2-851B48318360}" destId="{0EE14C85-5209-40D6-8563-C429EAA21404}" srcOrd="0" destOrd="0" presId="urn:microsoft.com/office/officeart/2005/8/layout/radial6"/>
    <dgm:cxn modelId="{69AA3D54-C388-4284-8510-7B4626A7D628}" type="presOf" srcId="{06D48D9A-C724-4A24-BE2A-CA04B7617D6E}" destId="{23DE2759-135E-4A8D-B4B8-F7AC362D67AE}" srcOrd="0" destOrd="0" presId="urn:microsoft.com/office/officeart/2005/8/layout/radial6"/>
    <dgm:cxn modelId="{657D275A-37A8-4E6D-8690-2F84D816D3EF}" srcId="{5C6E1D35-7E15-4A46-BD2A-41919D4FB7ED}" destId="{5D450B97-979F-469B-93A4-091C7AB5B0AB}" srcOrd="1" destOrd="0" parTransId="{7162EBD8-80AF-49AD-8DA2-9245711C6A3E}" sibTransId="{FF694404-71F1-405D-AFE2-851B48318360}"/>
    <dgm:cxn modelId="{778B3F7B-5272-49C6-940E-13AE22523394}" type="presOf" srcId="{5C6E1D35-7E15-4A46-BD2A-41919D4FB7ED}" destId="{0A3536D4-D498-4597-B34A-178B9EC7AE6E}" srcOrd="0" destOrd="0" presId="urn:microsoft.com/office/officeart/2005/8/layout/radial6"/>
    <dgm:cxn modelId="{FA64177E-1F57-415D-998D-8D3E2EFE4DE7}" type="presOf" srcId="{9D15BAF5-B287-4220-A497-BAB889D2D31C}" destId="{A8475274-5138-4D29-945E-3EF6104E0839}" srcOrd="0" destOrd="0" presId="urn:microsoft.com/office/officeart/2005/8/layout/radial6"/>
    <dgm:cxn modelId="{92B59F80-47C8-40C5-A416-9EDC48C2C92F}" srcId="{5103F8FF-F796-43B8-9307-4FF2D086D847}" destId="{5C6E1D35-7E15-4A46-BD2A-41919D4FB7ED}" srcOrd="0" destOrd="0" parTransId="{72066152-79C7-424E-AB6B-16FAB4B58BD8}" sibTransId="{493F6C26-29CB-4E26-A8FC-90AD102BF44D}"/>
    <dgm:cxn modelId="{A175CCA8-3BDB-4358-99A8-01102C3A27D0}" srcId="{5C6E1D35-7E15-4A46-BD2A-41919D4FB7ED}" destId="{52406CD4-AE92-4C38-8511-A89FEE58A490}" srcOrd="2" destOrd="0" parTransId="{2396BDE2-014E-4D04-9AA5-15768FDFDD21}" sibTransId="{326FF0DE-CE2E-45BA-A58F-7D1D3EE52CDB}"/>
    <dgm:cxn modelId="{DE7077BF-E288-468D-B137-80FCC77FF7C6}" type="presOf" srcId="{EF50CD6B-DBCF-47EF-94AD-C762B5E47880}" destId="{76F6FE68-4AB8-42A5-9005-8B7E22001884}" srcOrd="0" destOrd="0" presId="urn:microsoft.com/office/officeart/2005/8/layout/radial6"/>
    <dgm:cxn modelId="{59BC5ECD-10C4-4EED-A188-F868D556753D}" type="presOf" srcId="{52406CD4-AE92-4C38-8511-A89FEE58A490}" destId="{3556C897-DABC-4ADC-B1AC-918C862910CC}" srcOrd="0" destOrd="0" presId="urn:microsoft.com/office/officeart/2005/8/layout/radial6"/>
    <dgm:cxn modelId="{67E3A0EA-E4B2-42F6-89E3-EBC6C7232774}" type="presOf" srcId="{76E46D0A-9A9A-4EFA-8874-5E21E0C55CC2}" destId="{F5399EBA-FE40-498C-8AF8-8D9AE303131A}" srcOrd="0" destOrd="0" presId="urn:microsoft.com/office/officeart/2005/8/layout/radial6"/>
    <dgm:cxn modelId="{DE88BB5B-34E6-4AC9-B82A-BE66ABD24F27}" type="presParOf" srcId="{3804F713-33A0-418C-A79D-7D3C8213FF0A}" destId="{0A3536D4-D498-4597-B34A-178B9EC7AE6E}" srcOrd="0" destOrd="0" presId="urn:microsoft.com/office/officeart/2005/8/layout/radial6"/>
    <dgm:cxn modelId="{5542C4C9-489A-4702-9D2F-62EC83596157}" type="presParOf" srcId="{3804F713-33A0-418C-A79D-7D3C8213FF0A}" destId="{F5399EBA-FE40-498C-8AF8-8D9AE303131A}" srcOrd="1" destOrd="0" presId="urn:microsoft.com/office/officeart/2005/8/layout/radial6"/>
    <dgm:cxn modelId="{AE8D23B7-94A5-4D69-956D-D5F526231D3E}" type="presParOf" srcId="{3804F713-33A0-418C-A79D-7D3C8213FF0A}" destId="{206BD4DF-2F3D-4ADC-B1AC-771E75C9A786}" srcOrd="2" destOrd="0" presId="urn:microsoft.com/office/officeart/2005/8/layout/radial6"/>
    <dgm:cxn modelId="{DA765EAD-383C-4943-ACC2-2DC1793D55A9}" type="presParOf" srcId="{3804F713-33A0-418C-A79D-7D3C8213FF0A}" destId="{23DE2759-135E-4A8D-B4B8-F7AC362D67AE}" srcOrd="3" destOrd="0" presId="urn:microsoft.com/office/officeart/2005/8/layout/radial6"/>
    <dgm:cxn modelId="{94016CA5-63AC-4465-830C-0A2A4C24165C}" type="presParOf" srcId="{3804F713-33A0-418C-A79D-7D3C8213FF0A}" destId="{B5A7EC7D-E4AF-45B2-8FC6-C43C3AC93643}" srcOrd="4" destOrd="0" presId="urn:microsoft.com/office/officeart/2005/8/layout/radial6"/>
    <dgm:cxn modelId="{385F8381-FBA5-44E3-93A1-10E184E44F07}" type="presParOf" srcId="{3804F713-33A0-418C-A79D-7D3C8213FF0A}" destId="{A83D372B-DE41-4819-A339-B59160EFF79A}" srcOrd="5" destOrd="0" presId="urn:microsoft.com/office/officeart/2005/8/layout/radial6"/>
    <dgm:cxn modelId="{64FDDCF5-4030-4403-A317-3DFB79235C14}" type="presParOf" srcId="{3804F713-33A0-418C-A79D-7D3C8213FF0A}" destId="{0EE14C85-5209-40D6-8563-C429EAA21404}" srcOrd="6" destOrd="0" presId="urn:microsoft.com/office/officeart/2005/8/layout/radial6"/>
    <dgm:cxn modelId="{0294B86F-6BD2-483E-82D8-5BDE0B2EA965}" type="presParOf" srcId="{3804F713-33A0-418C-A79D-7D3C8213FF0A}" destId="{3556C897-DABC-4ADC-B1AC-918C862910CC}" srcOrd="7" destOrd="0" presId="urn:microsoft.com/office/officeart/2005/8/layout/radial6"/>
    <dgm:cxn modelId="{03532D87-0CA5-4FB9-B8BD-DF49AFD20D77}" type="presParOf" srcId="{3804F713-33A0-418C-A79D-7D3C8213FF0A}" destId="{C67E3D0B-AC5F-4998-9C1F-111CB8E0A824}" srcOrd="8" destOrd="0" presId="urn:microsoft.com/office/officeart/2005/8/layout/radial6"/>
    <dgm:cxn modelId="{9D4E6569-C424-4021-AAB4-F66634F37B17}" type="presParOf" srcId="{3804F713-33A0-418C-A79D-7D3C8213FF0A}" destId="{8E09DF8D-EB2B-41EB-A836-28E35B38EDEF}" srcOrd="9" destOrd="0" presId="urn:microsoft.com/office/officeart/2005/8/layout/radial6"/>
    <dgm:cxn modelId="{AB115417-3464-495E-950E-1AB3D0D8F3E5}" type="presParOf" srcId="{3804F713-33A0-418C-A79D-7D3C8213FF0A}" destId="{A8475274-5138-4D29-945E-3EF6104E0839}" srcOrd="10" destOrd="0" presId="urn:microsoft.com/office/officeart/2005/8/layout/radial6"/>
    <dgm:cxn modelId="{3B0070E8-7230-4C14-ABBB-14D1E9025EDC}" type="presParOf" srcId="{3804F713-33A0-418C-A79D-7D3C8213FF0A}" destId="{FF3528B9-02D1-4FD2-8085-0EAB86A9CBBA}" srcOrd="11" destOrd="0" presId="urn:microsoft.com/office/officeart/2005/8/layout/radial6"/>
    <dgm:cxn modelId="{85126524-5853-4BDE-84C8-D648B91CB66E}" type="presParOf" srcId="{3804F713-33A0-418C-A79D-7D3C8213FF0A}" destId="{76F6FE68-4AB8-42A5-9005-8B7E22001884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86E859A-CEB9-46FA-AB87-C2CC5C9BC66D}" type="doc">
      <dgm:prSet loTypeId="urn:microsoft.com/office/officeart/2009/3/layout/StepUpProcess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BC2E9097-B3D6-4244-BD34-4D21B851CE98}">
      <dgm:prSet phldrT="[Text]"/>
      <dgm:spPr/>
      <dgm:t>
        <a:bodyPr/>
        <a:lstStyle/>
        <a:p>
          <a:r>
            <a:rPr lang="en-US" dirty="0"/>
            <a:t>Non opioid, adjuvant analgesics</a:t>
          </a:r>
        </a:p>
      </dgm:t>
    </dgm:pt>
    <dgm:pt modelId="{57F66FEB-1164-4B6B-99F8-03E4E93FC998}" type="parTrans" cxnId="{58DA5B70-A9A0-468B-80EB-19C80B623FB6}">
      <dgm:prSet/>
      <dgm:spPr/>
      <dgm:t>
        <a:bodyPr/>
        <a:lstStyle/>
        <a:p>
          <a:endParaRPr lang="en-US"/>
        </a:p>
      </dgm:t>
    </dgm:pt>
    <dgm:pt modelId="{3EFFBEFE-629D-4977-99C1-AFC19BCB535A}" type="sibTrans" cxnId="{58DA5B70-A9A0-468B-80EB-19C80B623FB6}">
      <dgm:prSet/>
      <dgm:spPr/>
      <dgm:t>
        <a:bodyPr/>
        <a:lstStyle/>
        <a:p>
          <a:endParaRPr lang="en-US"/>
        </a:p>
      </dgm:t>
    </dgm:pt>
    <dgm:pt modelId="{5B58C55A-0A2E-4F35-94A5-B1E6AA202B64}">
      <dgm:prSet phldrT="[Text]"/>
      <dgm:spPr/>
      <dgm:t>
        <a:bodyPr/>
        <a:lstStyle/>
        <a:p>
          <a:r>
            <a:rPr lang="en-US" dirty="0"/>
            <a:t>Moderate opioid, adjuvant analgesic, non opioid</a:t>
          </a:r>
        </a:p>
      </dgm:t>
    </dgm:pt>
    <dgm:pt modelId="{0FCBB9EA-90EB-45DF-9A80-18915EE4E770}" type="parTrans" cxnId="{F2407C77-EC48-44B6-B807-C36AE3F262DC}">
      <dgm:prSet/>
      <dgm:spPr/>
      <dgm:t>
        <a:bodyPr/>
        <a:lstStyle/>
        <a:p>
          <a:endParaRPr lang="en-US"/>
        </a:p>
      </dgm:t>
    </dgm:pt>
    <dgm:pt modelId="{61E15B5B-04D3-48C7-970B-B45630186D65}" type="sibTrans" cxnId="{F2407C77-EC48-44B6-B807-C36AE3F262DC}">
      <dgm:prSet/>
      <dgm:spPr/>
      <dgm:t>
        <a:bodyPr/>
        <a:lstStyle/>
        <a:p>
          <a:endParaRPr lang="en-US"/>
        </a:p>
      </dgm:t>
    </dgm:pt>
    <dgm:pt modelId="{7C2CE0AC-8B38-4B55-B5E2-1E8E9F109B74}">
      <dgm:prSet phldrT="[Text]"/>
      <dgm:spPr/>
      <dgm:t>
        <a:bodyPr/>
        <a:lstStyle/>
        <a:p>
          <a:r>
            <a:rPr lang="en-US" dirty="0"/>
            <a:t>Strong Opioid, adjuvant </a:t>
          </a:r>
          <a:r>
            <a:rPr lang="en-US" dirty="0" err="1"/>
            <a:t>analgesic,non</a:t>
          </a:r>
          <a:endParaRPr lang="en-US" dirty="0"/>
        </a:p>
        <a:p>
          <a:r>
            <a:rPr lang="en-US" dirty="0"/>
            <a:t>opioid</a:t>
          </a:r>
        </a:p>
      </dgm:t>
    </dgm:pt>
    <dgm:pt modelId="{9C398EAA-C642-48BD-88C6-1391CC77FAB1}" type="parTrans" cxnId="{9A80FB5D-434F-45D5-82B5-E19C165725A5}">
      <dgm:prSet/>
      <dgm:spPr/>
      <dgm:t>
        <a:bodyPr/>
        <a:lstStyle/>
        <a:p>
          <a:endParaRPr lang="en-US"/>
        </a:p>
      </dgm:t>
    </dgm:pt>
    <dgm:pt modelId="{3597E9DE-20A0-41C2-8E94-7D1585B0A67F}" type="sibTrans" cxnId="{9A80FB5D-434F-45D5-82B5-E19C165725A5}">
      <dgm:prSet/>
      <dgm:spPr/>
      <dgm:t>
        <a:bodyPr/>
        <a:lstStyle/>
        <a:p>
          <a:endParaRPr lang="en-US"/>
        </a:p>
      </dgm:t>
    </dgm:pt>
    <dgm:pt modelId="{970F98B8-DFAB-40CC-91D0-44CDECCE5AAF}">
      <dgm:prSet phldrT="[Text]"/>
      <dgm:spPr/>
      <dgm:t>
        <a:bodyPr/>
        <a:lstStyle/>
        <a:p>
          <a:r>
            <a:rPr lang="en-US" dirty="0"/>
            <a:t>Interventional Anesthetic pain therapies</a:t>
          </a:r>
        </a:p>
      </dgm:t>
    </dgm:pt>
    <dgm:pt modelId="{A9E28A07-C66F-4F1B-AC92-DB8CA0C880B1}" type="parTrans" cxnId="{C7ADA755-9EF5-4EFC-BBF9-E212AFDF39A6}">
      <dgm:prSet/>
      <dgm:spPr/>
      <dgm:t>
        <a:bodyPr/>
        <a:lstStyle/>
        <a:p>
          <a:endParaRPr lang="en-US"/>
        </a:p>
      </dgm:t>
    </dgm:pt>
    <dgm:pt modelId="{4745F69C-584F-4EE6-AC5B-B08E697EFBAA}" type="sibTrans" cxnId="{C7ADA755-9EF5-4EFC-BBF9-E212AFDF39A6}">
      <dgm:prSet/>
      <dgm:spPr/>
      <dgm:t>
        <a:bodyPr/>
        <a:lstStyle/>
        <a:p>
          <a:endParaRPr lang="en-US"/>
        </a:p>
      </dgm:t>
    </dgm:pt>
    <dgm:pt modelId="{D400FD13-8F52-4E0F-9078-FE3114CC1E76}" type="pres">
      <dgm:prSet presAssocID="{C86E859A-CEB9-46FA-AB87-C2CC5C9BC66D}" presName="rootnode" presStyleCnt="0">
        <dgm:presLayoutVars>
          <dgm:chMax/>
          <dgm:chPref/>
          <dgm:dir/>
          <dgm:animLvl val="lvl"/>
        </dgm:presLayoutVars>
      </dgm:prSet>
      <dgm:spPr/>
    </dgm:pt>
    <dgm:pt modelId="{B754FF6A-9F99-4C8A-8A2F-D57F525AE6CA}" type="pres">
      <dgm:prSet presAssocID="{BC2E9097-B3D6-4244-BD34-4D21B851CE98}" presName="composite" presStyleCnt="0"/>
      <dgm:spPr/>
    </dgm:pt>
    <dgm:pt modelId="{A90D610E-B172-44BB-9256-128EA5D8A0C6}" type="pres">
      <dgm:prSet presAssocID="{BC2E9097-B3D6-4244-BD34-4D21B851CE98}" presName="LShape" presStyleLbl="alignNode1" presStyleIdx="0" presStyleCnt="7"/>
      <dgm:spPr/>
    </dgm:pt>
    <dgm:pt modelId="{7C0191DD-FBAA-4A67-B0B9-39F657B4635E}" type="pres">
      <dgm:prSet presAssocID="{BC2E9097-B3D6-4244-BD34-4D21B851CE98}" presName="ParentText" presStyleLbl="revTx" presStyleIdx="0" presStyleCnt="4">
        <dgm:presLayoutVars>
          <dgm:chMax val="0"/>
          <dgm:chPref val="0"/>
          <dgm:bulletEnabled val="1"/>
        </dgm:presLayoutVars>
      </dgm:prSet>
      <dgm:spPr/>
    </dgm:pt>
    <dgm:pt modelId="{5BD2A87D-EF6B-406C-8D20-E0586AB09442}" type="pres">
      <dgm:prSet presAssocID="{BC2E9097-B3D6-4244-BD34-4D21B851CE98}" presName="Triangle" presStyleLbl="alignNode1" presStyleIdx="1" presStyleCnt="7"/>
      <dgm:spPr/>
    </dgm:pt>
    <dgm:pt modelId="{5C2B04A3-56A7-42B6-8E72-CAEFB603BBF2}" type="pres">
      <dgm:prSet presAssocID="{3EFFBEFE-629D-4977-99C1-AFC19BCB535A}" presName="sibTrans" presStyleCnt="0"/>
      <dgm:spPr/>
    </dgm:pt>
    <dgm:pt modelId="{5213EC82-7D1A-4446-A68E-6AC2DC4B3506}" type="pres">
      <dgm:prSet presAssocID="{3EFFBEFE-629D-4977-99C1-AFC19BCB535A}" presName="space" presStyleCnt="0"/>
      <dgm:spPr/>
    </dgm:pt>
    <dgm:pt modelId="{0849B8A0-79D1-4141-8AC6-157914E509D2}" type="pres">
      <dgm:prSet presAssocID="{5B58C55A-0A2E-4F35-94A5-B1E6AA202B64}" presName="composite" presStyleCnt="0"/>
      <dgm:spPr/>
    </dgm:pt>
    <dgm:pt modelId="{850CDB75-6A89-47C6-8830-AB15AF4F693B}" type="pres">
      <dgm:prSet presAssocID="{5B58C55A-0A2E-4F35-94A5-B1E6AA202B64}" presName="LShape" presStyleLbl="alignNode1" presStyleIdx="2" presStyleCnt="7"/>
      <dgm:spPr/>
    </dgm:pt>
    <dgm:pt modelId="{6938A101-EA2C-4632-BBE4-DA551DD3EB88}" type="pres">
      <dgm:prSet presAssocID="{5B58C55A-0A2E-4F35-94A5-B1E6AA202B64}" presName="ParentText" presStyleLbl="revTx" presStyleIdx="1" presStyleCnt="4">
        <dgm:presLayoutVars>
          <dgm:chMax val="0"/>
          <dgm:chPref val="0"/>
          <dgm:bulletEnabled val="1"/>
        </dgm:presLayoutVars>
      </dgm:prSet>
      <dgm:spPr/>
    </dgm:pt>
    <dgm:pt modelId="{A1842212-403C-4892-AFBA-A6ACB7575A95}" type="pres">
      <dgm:prSet presAssocID="{5B58C55A-0A2E-4F35-94A5-B1E6AA202B64}" presName="Triangle" presStyleLbl="alignNode1" presStyleIdx="3" presStyleCnt="7"/>
      <dgm:spPr/>
    </dgm:pt>
    <dgm:pt modelId="{006C3DDB-AA8C-4C05-AA02-CE385B8BE273}" type="pres">
      <dgm:prSet presAssocID="{61E15B5B-04D3-48C7-970B-B45630186D65}" presName="sibTrans" presStyleCnt="0"/>
      <dgm:spPr/>
    </dgm:pt>
    <dgm:pt modelId="{9252B14B-0718-4E19-8ABD-2AE5DDD40659}" type="pres">
      <dgm:prSet presAssocID="{61E15B5B-04D3-48C7-970B-B45630186D65}" presName="space" presStyleCnt="0"/>
      <dgm:spPr/>
    </dgm:pt>
    <dgm:pt modelId="{3EC09299-370F-4E87-AD67-82340ED4E511}" type="pres">
      <dgm:prSet presAssocID="{7C2CE0AC-8B38-4B55-B5E2-1E8E9F109B74}" presName="composite" presStyleCnt="0"/>
      <dgm:spPr/>
    </dgm:pt>
    <dgm:pt modelId="{618F0C6E-DE36-4298-BF94-CA85D0AC4D56}" type="pres">
      <dgm:prSet presAssocID="{7C2CE0AC-8B38-4B55-B5E2-1E8E9F109B74}" presName="LShape" presStyleLbl="alignNode1" presStyleIdx="4" presStyleCnt="7"/>
      <dgm:spPr/>
    </dgm:pt>
    <dgm:pt modelId="{80DF67AE-4611-41C0-AE31-8CDB64262C66}" type="pres">
      <dgm:prSet presAssocID="{7C2CE0AC-8B38-4B55-B5E2-1E8E9F109B74}" presName="ParentText" presStyleLbl="revTx" presStyleIdx="2" presStyleCnt="4">
        <dgm:presLayoutVars>
          <dgm:chMax val="0"/>
          <dgm:chPref val="0"/>
          <dgm:bulletEnabled val="1"/>
        </dgm:presLayoutVars>
      </dgm:prSet>
      <dgm:spPr/>
    </dgm:pt>
    <dgm:pt modelId="{A353CC42-7352-4D49-B69B-BEB6DED1D771}" type="pres">
      <dgm:prSet presAssocID="{7C2CE0AC-8B38-4B55-B5E2-1E8E9F109B74}" presName="Triangle" presStyleLbl="alignNode1" presStyleIdx="5" presStyleCnt="7"/>
      <dgm:spPr/>
    </dgm:pt>
    <dgm:pt modelId="{8F268F3C-A00D-4142-A863-A3DD1A39585C}" type="pres">
      <dgm:prSet presAssocID="{3597E9DE-20A0-41C2-8E94-7D1585B0A67F}" presName="sibTrans" presStyleCnt="0"/>
      <dgm:spPr/>
    </dgm:pt>
    <dgm:pt modelId="{9B097048-6EB7-4378-B084-7F87AE2CD707}" type="pres">
      <dgm:prSet presAssocID="{3597E9DE-20A0-41C2-8E94-7D1585B0A67F}" presName="space" presStyleCnt="0"/>
      <dgm:spPr/>
    </dgm:pt>
    <dgm:pt modelId="{AB66AC3B-3B0D-4053-9E7F-B5E5B19A1D83}" type="pres">
      <dgm:prSet presAssocID="{970F98B8-DFAB-40CC-91D0-44CDECCE5AAF}" presName="composite" presStyleCnt="0"/>
      <dgm:spPr/>
    </dgm:pt>
    <dgm:pt modelId="{802F496A-1EF9-45AC-B651-479732D4FBDB}" type="pres">
      <dgm:prSet presAssocID="{970F98B8-DFAB-40CC-91D0-44CDECCE5AAF}" presName="LShape" presStyleLbl="alignNode1" presStyleIdx="6" presStyleCnt="7"/>
      <dgm:spPr/>
    </dgm:pt>
    <dgm:pt modelId="{44F7610B-56EC-45FF-91CB-9969C9BE2CB7}" type="pres">
      <dgm:prSet presAssocID="{970F98B8-DFAB-40CC-91D0-44CDECCE5AAF}" presName="ParentText" presStyleLbl="revTx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4A60F704-A8BC-4831-B4D9-13FD3953952B}" type="presOf" srcId="{BC2E9097-B3D6-4244-BD34-4D21B851CE98}" destId="{7C0191DD-FBAA-4A67-B0B9-39F657B4635E}" srcOrd="0" destOrd="0" presId="urn:microsoft.com/office/officeart/2009/3/layout/StepUpProcess"/>
    <dgm:cxn modelId="{EB467E06-F57B-48F8-99EC-61C26C6A2478}" type="presOf" srcId="{5B58C55A-0A2E-4F35-94A5-B1E6AA202B64}" destId="{6938A101-EA2C-4632-BBE4-DA551DD3EB88}" srcOrd="0" destOrd="0" presId="urn:microsoft.com/office/officeart/2009/3/layout/StepUpProcess"/>
    <dgm:cxn modelId="{2373D10C-202F-4A6E-90BA-2B1805A7CB1D}" type="presOf" srcId="{7C2CE0AC-8B38-4B55-B5E2-1E8E9F109B74}" destId="{80DF67AE-4611-41C0-AE31-8CDB64262C66}" srcOrd="0" destOrd="0" presId="urn:microsoft.com/office/officeart/2009/3/layout/StepUpProcess"/>
    <dgm:cxn modelId="{9A80FB5D-434F-45D5-82B5-E19C165725A5}" srcId="{C86E859A-CEB9-46FA-AB87-C2CC5C9BC66D}" destId="{7C2CE0AC-8B38-4B55-B5E2-1E8E9F109B74}" srcOrd="2" destOrd="0" parTransId="{9C398EAA-C642-48BD-88C6-1391CC77FAB1}" sibTransId="{3597E9DE-20A0-41C2-8E94-7D1585B0A67F}"/>
    <dgm:cxn modelId="{5B1A6A4A-40FC-40F6-9486-A6E4A3CCC1FF}" type="presOf" srcId="{C86E859A-CEB9-46FA-AB87-C2CC5C9BC66D}" destId="{D400FD13-8F52-4E0F-9078-FE3114CC1E76}" srcOrd="0" destOrd="0" presId="urn:microsoft.com/office/officeart/2009/3/layout/StepUpProcess"/>
    <dgm:cxn modelId="{58DA5B70-A9A0-468B-80EB-19C80B623FB6}" srcId="{C86E859A-CEB9-46FA-AB87-C2CC5C9BC66D}" destId="{BC2E9097-B3D6-4244-BD34-4D21B851CE98}" srcOrd="0" destOrd="0" parTransId="{57F66FEB-1164-4B6B-99F8-03E4E93FC998}" sibTransId="{3EFFBEFE-629D-4977-99C1-AFC19BCB535A}"/>
    <dgm:cxn modelId="{C7ADA755-9EF5-4EFC-BBF9-E212AFDF39A6}" srcId="{C86E859A-CEB9-46FA-AB87-C2CC5C9BC66D}" destId="{970F98B8-DFAB-40CC-91D0-44CDECCE5AAF}" srcOrd="3" destOrd="0" parTransId="{A9E28A07-C66F-4F1B-AC92-DB8CA0C880B1}" sibTransId="{4745F69C-584F-4EE6-AC5B-B08E697EFBAA}"/>
    <dgm:cxn modelId="{F2407C77-EC48-44B6-B807-C36AE3F262DC}" srcId="{C86E859A-CEB9-46FA-AB87-C2CC5C9BC66D}" destId="{5B58C55A-0A2E-4F35-94A5-B1E6AA202B64}" srcOrd="1" destOrd="0" parTransId="{0FCBB9EA-90EB-45DF-9A80-18915EE4E770}" sibTransId="{61E15B5B-04D3-48C7-970B-B45630186D65}"/>
    <dgm:cxn modelId="{9228D4BA-BCFD-4E38-A748-09A28B6CEDBF}" type="presOf" srcId="{970F98B8-DFAB-40CC-91D0-44CDECCE5AAF}" destId="{44F7610B-56EC-45FF-91CB-9969C9BE2CB7}" srcOrd="0" destOrd="0" presId="urn:microsoft.com/office/officeart/2009/3/layout/StepUpProcess"/>
    <dgm:cxn modelId="{3344E4FB-AF0A-4A88-867E-26A9945A75AD}" type="presParOf" srcId="{D400FD13-8F52-4E0F-9078-FE3114CC1E76}" destId="{B754FF6A-9F99-4C8A-8A2F-D57F525AE6CA}" srcOrd="0" destOrd="0" presId="urn:microsoft.com/office/officeart/2009/3/layout/StepUpProcess"/>
    <dgm:cxn modelId="{B5172281-DFA3-41BE-923D-0CD2987A69F0}" type="presParOf" srcId="{B754FF6A-9F99-4C8A-8A2F-D57F525AE6CA}" destId="{A90D610E-B172-44BB-9256-128EA5D8A0C6}" srcOrd="0" destOrd="0" presId="urn:microsoft.com/office/officeart/2009/3/layout/StepUpProcess"/>
    <dgm:cxn modelId="{FB9A3816-0BC4-402D-9B74-7CDA20AA0619}" type="presParOf" srcId="{B754FF6A-9F99-4C8A-8A2F-D57F525AE6CA}" destId="{7C0191DD-FBAA-4A67-B0B9-39F657B4635E}" srcOrd="1" destOrd="0" presId="urn:microsoft.com/office/officeart/2009/3/layout/StepUpProcess"/>
    <dgm:cxn modelId="{6F265696-84AC-4EEE-95AB-8301CADCF024}" type="presParOf" srcId="{B754FF6A-9F99-4C8A-8A2F-D57F525AE6CA}" destId="{5BD2A87D-EF6B-406C-8D20-E0586AB09442}" srcOrd="2" destOrd="0" presId="urn:microsoft.com/office/officeart/2009/3/layout/StepUpProcess"/>
    <dgm:cxn modelId="{D04EC9F7-6FEA-4564-81CD-607059C636EB}" type="presParOf" srcId="{D400FD13-8F52-4E0F-9078-FE3114CC1E76}" destId="{5C2B04A3-56A7-42B6-8E72-CAEFB603BBF2}" srcOrd="1" destOrd="0" presId="urn:microsoft.com/office/officeart/2009/3/layout/StepUpProcess"/>
    <dgm:cxn modelId="{9825DFED-9818-4E1C-B5EA-F81846CC6E78}" type="presParOf" srcId="{5C2B04A3-56A7-42B6-8E72-CAEFB603BBF2}" destId="{5213EC82-7D1A-4446-A68E-6AC2DC4B3506}" srcOrd="0" destOrd="0" presId="urn:microsoft.com/office/officeart/2009/3/layout/StepUpProcess"/>
    <dgm:cxn modelId="{051ABDE2-63B7-4E74-9598-6A2F012F6C53}" type="presParOf" srcId="{D400FD13-8F52-4E0F-9078-FE3114CC1E76}" destId="{0849B8A0-79D1-4141-8AC6-157914E509D2}" srcOrd="2" destOrd="0" presId="urn:microsoft.com/office/officeart/2009/3/layout/StepUpProcess"/>
    <dgm:cxn modelId="{C6B22A25-9B68-441F-977E-5F48E0C4DB9D}" type="presParOf" srcId="{0849B8A0-79D1-4141-8AC6-157914E509D2}" destId="{850CDB75-6A89-47C6-8830-AB15AF4F693B}" srcOrd="0" destOrd="0" presId="urn:microsoft.com/office/officeart/2009/3/layout/StepUpProcess"/>
    <dgm:cxn modelId="{33037233-4FA4-477F-9D55-EC762459DC6F}" type="presParOf" srcId="{0849B8A0-79D1-4141-8AC6-157914E509D2}" destId="{6938A101-EA2C-4632-BBE4-DA551DD3EB88}" srcOrd="1" destOrd="0" presId="urn:microsoft.com/office/officeart/2009/3/layout/StepUpProcess"/>
    <dgm:cxn modelId="{FD8CD282-8BC8-4FEE-8D1E-02395FE5E600}" type="presParOf" srcId="{0849B8A0-79D1-4141-8AC6-157914E509D2}" destId="{A1842212-403C-4892-AFBA-A6ACB7575A95}" srcOrd="2" destOrd="0" presId="urn:microsoft.com/office/officeart/2009/3/layout/StepUpProcess"/>
    <dgm:cxn modelId="{93AAAFB1-5C1B-4860-BDA6-AF8129A11538}" type="presParOf" srcId="{D400FD13-8F52-4E0F-9078-FE3114CC1E76}" destId="{006C3DDB-AA8C-4C05-AA02-CE385B8BE273}" srcOrd="3" destOrd="0" presId="urn:microsoft.com/office/officeart/2009/3/layout/StepUpProcess"/>
    <dgm:cxn modelId="{CA7DAF97-470F-4FB3-A431-A7CB0877132B}" type="presParOf" srcId="{006C3DDB-AA8C-4C05-AA02-CE385B8BE273}" destId="{9252B14B-0718-4E19-8ABD-2AE5DDD40659}" srcOrd="0" destOrd="0" presId="urn:microsoft.com/office/officeart/2009/3/layout/StepUpProcess"/>
    <dgm:cxn modelId="{C3E437CE-8344-4C23-BE2D-34DD1E15D5B4}" type="presParOf" srcId="{D400FD13-8F52-4E0F-9078-FE3114CC1E76}" destId="{3EC09299-370F-4E87-AD67-82340ED4E511}" srcOrd="4" destOrd="0" presId="urn:microsoft.com/office/officeart/2009/3/layout/StepUpProcess"/>
    <dgm:cxn modelId="{ADC7293E-4D6B-4B9F-AAAE-199BBB0BD078}" type="presParOf" srcId="{3EC09299-370F-4E87-AD67-82340ED4E511}" destId="{618F0C6E-DE36-4298-BF94-CA85D0AC4D56}" srcOrd="0" destOrd="0" presId="urn:microsoft.com/office/officeart/2009/3/layout/StepUpProcess"/>
    <dgm:cxn modelId="{F97D1CC8-B205-4161-8ECD-C4404A4592EF}" type="presParOf" srcId="{3EC09299-370F-4E87-AD67-82340ED4E511}" destId="{80DF67AE-4611-41C0-AE31-8CDB64262C66}" srcOrd="1" destOrd="0" presId="urn:microsoft.com/office/officeart/2009/3/layout/StepUpProcess"/>
    <dgm:cxn modelId="{C7C9725F-AEFC-422C-8A0F-EDB61FF54567}" type="presParOf" srcId="{3EC09299-370F-4E87-AD67-82340ED4E511}" destId="{A353CC42-7352-4D49-B69B-BEB6DED1D771}" srcOrd="2" destOrd="0" presId="urn:microsoft.com/office/officeart/2009/3/layout/StepUpProcess"/>
    <dgm:cxn modelId="{562C668D-DD58-4C94-B24E-F1880464752A}" type="presParOf" srcId="{D400FD13-8F52-4E0F-9078-FE3114CC1E76}" destId="{8F268F3C-A00D-4142-A863-A3DD1A39585C}" srcOrd="5" destOrd="0" presId="urn:microsoft.com/office/officeart/2009/3/layout/StepUpProcess"/>
    <dgm:cxn modelId="{F1BA47B6-43BD-4BFF-B4B9-8367FB735FBC}" type="presParOf" srcId="{8F268F3C-A00D-4142-A863-A3DD1A39585C}" destId="{9B097048-6EB7-4378-B084-7F87AE2CD707}" srcOrd="0" destOrd="0" presId="urn:microsoft.com/office/officeart/2009/3/layout/StepUpProcess"/>
    <dgm:cxn modelId="{E4B32E32-449F-4DE2-BE25-8E6B22E85B56}" type="presParOf" srcId="{D400FD13-8F52-4E0F-9078-FE3114CC1E76}" destId="{AB66AC3B-3B0D-4053-9E7F-B5E5B19A1D83}" srcOrd="6" destOrd="0" presId="urn:microsoft.com/office/officeart/2009/3/layout/StepUpProcess"/>
    <dgm:cxn modelId="{5FE81FC0-7BE2-4353-9199-78A18FC02363}" type="presParOf" srcId="{AB66AC3B-3B0D-4053-9E7F-B5E5B19A1D83}" destId="{802F496A-1EF9-45AC-B651-479732D4FBDB}" srcOrd="0" destOrd="0" presId="urn:microsoft.com/office/officeart/2009/3/layout/StepUpProcess"/>
    <dgm:cxn modelId="{709AE0C2-1080-4960-AF1E-5B331EFC5313}" type="presParOf" srcId="{AB66AC3B-3B0D-4053-9E7F-B5E5B19A1D83}" destId="{44F7610B-56EC-45FF-91CB-9969C9BE2CB7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679E61E-8B02-4FF4-A2F0-0DDA65EF61C4}" type="doc">
      <dgm:prSet loTypeId="urn:microsoft.com/office/officeart/2005/8/layout/default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A6869B37-FB29-4CA8-B32D-707D27274BD1}">
      <dgm:prSet phldrT="[Text]"/>
      <dgm:spPr/>
      <dgm:t>
        <a:bodyPr/>
        <a:lstStyle/>
        <a:p>
          <a:r>
            <a:rPr lang="en-US" dirty="0"/>
            <a:t>Pain due to bony metastases</a:t>
          </a:r>
        </a:p>
      </dgm:t>
    </dgm:pt>
    <dgm:pt modelId="{79A2CC2F-3FE8-490C-BA2F-C8929CF441F4}" type="parTrans" cxnId="{A0F6900C-7371-4075-BCD9-5DC5311946F6}">
      <dgm:prSet/>
      <dgm:spPr/>
      <dgm:t>
        <a:bodyPr/>
        <a:lstStyle/>
        <a:p>
          <a:endParaRPr lang="en-US"/>
        </a:p>
      </dgm:t>
    </dgm:pt>
    <dgm:pt modelId="{2F7C30C4-2F95-4934-A678-BB993B561528}" type="sibTrans" cxnId="{A0F6900C-7371-4075-BCD9-5DC5311946F6}">
      <dgm:prSet/>
      <dgm:spPr/>
      <dgm:t>
        <a:bodyPr/>
        <a:lstStyle/>
        <a:p>
          <a:endParaRPr lang="en-US"/>
        </a:p>
      </dgm:t>
    </dgm:pt>
    <dgm:pt modelId="{FEB6F86E-3283-41C5-B2BF-194149010ACB}">
      <dgm:prSet/>
      <dgm:spPr/>
      <dgm:t>
        <a:bodyPr/>
        <a:lstStyle/>
        <a:p>
          <a:r>
            <a:rPr lang="en-US" dirty="0"/>
            <a:t>Inflammatory pain (pleuritic chest pain, pericarditis)</a:t>
          </a:r>
        </a:p>
      </dgm:t>
    </dgm:pt>
    <dgm:pt modelId="{86A2A4C4-4159-47A9-B33D-B25276022793}" type="parTrans" cxnId="{CB19FAB2-3AEE-4612-AFAD-9A88FC1D22E5}">
      <dgm:prSet/>
      <dgm:spPr/>
      <dgm:t>
        <a:bodyPr/>
        <a:lstStyle/>
        <a:p>
          <a:endParaRPr lang="en-US"/>
        </a:p>
      </dgm:t>
    </dgm:pt>
    <dgm:pt modelId="{A848DE65-D1D5-407C-9A13-C94C0344D8F8}" type="sibTrans" cxnId="{CB19FAB2-3AEE-4612-AFAD-9A88FC1D22E5}">
      <dgm:prSet/>
      <dgm:spPr/>
      <dgm:t>
        <a:bodyPr/>
        <a:lstStyle/>
        <a:p>
          <a:endParaRPr lang="en-US"/>
        </a:p>
      </dgm:t>
    </dgm:pt>
    <dgm:pt modelId="{4123E54D-7BDD-4CC0-ABF2-9530FEFFDB91}">
      <dgm:prSet/>
      <dgm:spPr/>
      <dgm:t>
        <a:bodyPr/>
        <a:lstStyle/>
        <a:p>
          <a:r>
            <a:rPr lang="en-US"/>
            <a:t>Musculoskeletal pain</a:t>
          </a:r>
        </a:p>
      </dgm:t>
    </dgm:pt>
    <dgm:pt modelId="{B467A15B-8179-42B3-8331-0F17D337DF92}" type="parTrans" cxnId="{92979BEF-FE2C-4366-95FD-C22367624311}">
      <dgm:prSet/>
      <dgm:spPr/>
      <dgm:t>
        <a:bodyPr/>
        <a:lstStyle/>
        <a:p>
          <a:endParaRPr lang="en-US"/>
        </a:p>
      </dgm:t>
    </dgm:pt>
    <dgm:pt modelId="{AB343561-C233-45FF-80E7-03F51FDC6A3F}" type="sibTrans" cxnId="{92979BEF-FE2C-4366-95FD-C22367624311}">
      <dgm:prSet/>
      <dgm:spPr/>
      <dgm:t>
        <a:bodyPr/>
        <a:lstStyle/>
        <a:p>
          <a:endParaRPr lang="en-US"/>
        </a:p>
      </dgm:t>
    </dgm:pt>
    <dgm:pt modelId="{5CC3B1F1-8803-488C-B204-64ACFC461EFC}">
      <dgm:prSet/>
      <dgm:spPr/>
      <dgm:t>
        <a:bodyPr/>
        <a:lstStyle/>
        <a:p>
          <a:r>
            <a:rPr lang="en-US" dirty="0"/>
            <a:t>Soft tissue injuries, dysmenorrhea, dental pain, Headache</a:t>
          </a:r>
        </a:p>
      </dgm:t>
    </dgm:pt>
    <dgm:pt modelId="{ED64F470-0931-4E51-9C39-8D30E6B05F79}" type="parTrans" cxnId="{7919B747-E823-41E5-A013-59CD24F87350}">
      <dgm:prSet/>
      <dgm:spPr/>
      <dgm:t>
        <a:bodyPr/>
        <a:lstStyle/>
        <a:p>
          <a:endParaRPr lang="en-US"/>
        </a:p>
      </dgm:t>
    </dgm:pt>
    <dgm:pt modelId="{3DA4B3D2-C6A2-454C-B160-93B5DD7925DC}" type="sibTrans" cxnId="{7919B747-E823-41E5-A013-59CD24F87350}">
      <dgm:prSet/>
      <dgm:spPr/>
      <dgm:t>
        <a:bodyPr/>
        <a:lstStyle/>
        <a:p>
          <a:endParaRPr lang="en-US"/>
        </a:p>
      </dgm:t>
    </dgm:pt>
    <dgm:pt modelId="{1095CEDC-549A-4344-B7DA-DB4A9F7AA2DF}" type="pres">
      <dgm:prSet presAssocID="{9679E61E-8B02-4FF4-A2F0-0DDA65EF61C4}" presName="diagram" presStyleCnt="0">
        <dgm:presLayoutVars>
          <dgm:dir/>
          <dgm:resizeHandles val="exact"/>
        </dgm:presLayoutVars>
      </dgm:prSet>
      <dgm:spPr/>
    </dgm:pt>
    <dgm:pt modelId="{3B49EF4D-515C-4C76-A986-433B789EE993}" type="pres">
      <dgm:prSet presAssocID="{A6869B37-FB29-4CA8-B32D-707D27274BD1}" presName="node" presStyleLbl="node1" presStyleIdx="0" presStyleCnt="4" custLinFactNeighborX="-39812" custLinFactNeighborY="2849">
        <dgm:presLayoutVars>
          <dgm:bulletEnabled val="1"/>
        </dgm:presLayoutVars>
      </dgm:prSet>
      <dgm:spPr/>
    </dgm:pt>
    <dgm:pt modelId="{DEBC8AC6-7E33-4768-8EB7-C8B53ECC8A6C}" type="pres">
      <dgm:prSet presAssocID="{2F7C30C4-2F95-4934-A678-BB993B561528}" presName="sibTrans" presStyleCnt="0"/>
      <dgm:spPr/>
    </dgm:pt>
    <dgm:pt modelId="{0960E8D9-74C7-47CE-9D68-7FC4C95D6197}" type="pres">
      <dgm:prSet presAssocID="{FEB6F86E-3283-41C5-B2BF-194149010ACB}" presName="node" presStyleLbl="node1" presStyleIdx="1" presStyleCnt="4" custLinFactNeighborX="-42011" custLinFactNeighborY="2442">
        <dgm:presLayoutVars>
          <dgm:bulletEnabled val="1"/>
        </dgm:presLayoutVars>
      </dgm:prSet>
      <dgm:spPr/>
    </dgm:pt>
    <dgm:pt modelId="{3401C5F6-BAF3-4C20-88EF-C8F9F89F2D33}" type="pres">
      <dgm:prSet presAssocID="{A848DE65-D1D5-407C-9A13-C94C0344D8F8}" presName="sibTrans" presStyleCnt="0"/>
      <dgm:spPr/>
    </dgm:pt>
    <dgm:pt modelId="{88A2E859-9985-41A9-8C70-A26474B82445}" type="pres">
      <dgm:prSet presAssocID="{4123E54D-7BDD-4CC0-ABF2-9530FEFFDB91}" presName="node" presStyleLbl="node1" presStyleIdx="2" presStyleCnt="4" custLinFactNeighborX="-40790" custLinFactNeighborY="-11398">
        <dgm:presLayoutVars>
          <dgm:bulletEnabled val="1"/>
        </dgm:presLayoutVars>
      </dgm:prSet>
      <dgm:spPr/>
    </dgm:pt>
    <dgm:pt modelId="{BEDB3D7D-C65D-4D4E-9C04-5C311C387149}" type="pres">
      <dgm:prSet presAssocID="{AB343561-C233-45FF-80E7-03F51FDC6A3F}" presName="sibTrans" presStyleCnt="0"/>
      <dgm:spPr/>
    </dgm:pt>
    <dgm:pt modelId="{44C38930-F786-4132-BF39-71DEED36D621}" type="pres">
      <dgm:prSet presAssocID="{5CC3B1F1-8803-488C-B204-64ACFC461EFC}" presName="node" presStyleLbl="node1" presStyleIdx="3" presStyleCnt="4" custScaleY="100616" custLinFactNeighborX="-41278" custLinFactNeighborY="-12627">
        <dgm:presLayoutVars>
          <dgm:bulletEnabled val="1"/>
        </dgm:presLayoutVars>
      </dgm:prSet>
      <dgm:spPr/>
    </dgm:pt>
  </dgm:ptLst>
  <dgm:cxnLst>
    <dgm:cxn modelId="{A0F6900C-7371-4075-BCD9-5DC5311946F6}" srcId="{9679E61E-8B02-4FF4-A2F0-0DDA65EF61C4}" destId="{A6869B37-FB29-4CA8-B32D-707D27274BD1}" srcOrd="0" destOrd="0" parTransId="{79A2CC2F-3FE8-490C-BA2F-C8929CF441F4}" sibTransId="{2F7C30C4-2F95-4934-A678-BB993B561528}"/>
    <dgm:cxn modelId="{85D46718-6396-496A-AB42-D961D347AF7E}" type="presOf" srcId="{9679E61E-8B02-4FF4-A2F0-0DDA65EF61C4}" destId="{1095CEDC-549A-4344-B7DA-DB4A9F7AA2DF}" srcOrd="0" destOrd="0" presId="urn:microsoft.com/office/officeart/2005/8/layout/default"/>
    <dgm:cxn modelId="{CAE3562A-B097-4D39-BDAF-EF234AF187AD}" type="presOf" srcId="{FEB6F86E-3283-41C5-B2BF-194149010ACB}" destId="{0960E8D9-74C7-47CE-9D68-7FC4C95D6197}" srcOrd="0" destOrd="0" presId="urn:microsoft.com/office/officeart/2005/8/layout/default"/>
    <dgm:cxn modelId="{7919B747-E823-41E5-A013-59CD24F87350}" srcId="{9679E61E-8B02-4FF4-A2F0-0DDA65EF61C4}" destId="{5CC3B1F1-8803-488C-B204-64ACFC461EFC}" srcOrd="3" destOrd="0" parTransId="{ED64F470-0931-4E51-9C39-8D30E6B05F79}" sibTransId="{3DA4B3D2-C6A2-454C-B160-93B5DD7925DC}"/>
    <dgm:cxn modelId="{DE06774B-353F-4ED9-9946-4694BE7451EC}" type="presOf" srcId="{4123E54D-7BDD-4CC0-ABF2-9530FEFFDB91}" destId="{88A2E859-9985-41A9-8C70-A26474B82445}" srcOrd="0" destOrd="0" presId="urn:microsoft.com/office/officeart/2005/8/layout/default"/>
    <dgm:cxn modelId="{B7AD4F6C-8F94-4F8B-A669-A55BC915D675}" type="presOf" srcId="{A6869B37-FB29-4CA8-B32D-707D27274BD1}" destId="{3B49EF4D-515C-4C76-A986-433B789EE993}" srcOrd="0" destOrd="0" presId="urn:microsoft.com/office/officeart/2005/8/layout/default"/>
    <dgm:cxn modelId="{CB19FAB2-3AEE-4612-AFAD-9A88FC1D22E5}" srcId="{9679E61E-8B02-4FF4-A2F0-0DDA65EF61C4}" destId="{FEB6F86E-3283-41C5-B2BF-194149010ACB}" srcOrd="1" destOrd="0" parTransId="{86A2A4C4-4159-47A9-B33D-B25276022793}" sibTransId="{A848DE65-D1D5-407C-9A13-C94C0344D8F8}"/>
    <dgm:cxn modelId="{6A06FEC5-4D0F-45B3-BAF9-E71EF5B7054D}" type="presOf" srcId="{5CC3B1F1-8803-488C-B204-64ACFC461EFC}" destId="{44C38930-F786-4132-BF39-71DEED36D621}" srcOrd="0" destOrd="0" presId="urn:microsoft.com/office/officeart/2005/8/layout/default"/>
    <dgm:cxn modelId="{92979BEF-FE2C-4366-95FD-C22367624311}" srcId="{9679E61E-8B02-4FF4-A2F0-0DDA65EF61C4}" destId="{4123E54D-7BDD-4CC0-ABF2-9530FEFFDB91}" srcOrd="2" destOrd="0" parTransId="{B467A15B-8179-42B3-8331-0F17D337DF92}" sibTransId="{AB343561-C233-45FF-80E7-03F51FDC6A3F}"/>
    <dgm:cxn modelId="{41E2F4C8-C13E-4613-892C-9D4CCB7F979B}" type="presParOf" srcId="{1095CEDC-549A-4344-B7DA-DB4A9F7AA2DF}" destId="{3B49EF4D-515C-4C76-A986-433B789EE993}" srcOrd="0" destOrd="0" presId="urn:microsoft.com/office/officeart/2005/8/layout/default"/>
    <dgm:cxn modelId="{EA66EC1A-7D3F-4E96-B1B1-5E556556F5DB}" type="presParOf" srcId="{1095CEDC-549A-4344-B7DA-DB4A9F7AA2DF}" destId="{DEBC8AC6-7E33-4768-8EB7-C8B53ECC8A6C}" srcOrd="1" destOrd="0" presId="urn:microsoft.com/office/officeart/2005/8/layout/default"/>
    <dgm:cxn modelId="{BB4FDB9D-E4D2-4F9A-821C-3437A2C726E8}" type="presParOf" srcId="{1095CEDC-549A-4344-B7DA-DB4A9F7AA2DF}" destId="{0960E8D9-74C7-47CE-9D68-7FC4C95D6197}" srcOrd="2" destOrd="0" presId="urn:microsoft.com/office/officeart/2005/8/layout/default"/>
    <dgm:cxn modelId="{6E690E49-10FA-4B91-A672-5EF340F2C7FC}" type="presParOf" srcId="{1095CEDC-549A-4344-B7DA-DB4A9F7AA2DF}" destId="{3401C5F6-BAF3-4C20-88EF-C8F9F89F2D33}" srcOrd="3" destOrd="0" presId="urn:microsoft.com/office/officeart/2005/8/layout/default"/>
    <dgm:cxn modelId="{E63F653B-7898-40F5-B940-57F94D2D7060}" type="presParOf" srcId="{1095CEDC-549A-4344-B7DA-DB4A9F7AA2DF}" destId="{88A2E859-9985-41A9-8C70-A26474B82445}" srcOrd="4" destOrd="0" presId="urn:microsoft.com/office/officeart/2005/8/layout/default"/>
    <dgm:cxn modelId="{BA4A3B5E-7248-4016-8747-C56863452547}" type="presParOf" srcId="{1095CEDC-549A-4344-B7DA-DB4A9F7AA2DF}" destId="{BEDB3D7D-C65D-4D4E-9C04-5C311C387149}" srcOrd="5" destOrd="0" presId="urn:microsoft.com/office/officeart/2005/8/layout/default"/>
    <dgm:cxn modelId="{D4C62A77-375F-4379-A265-0577CBD01F3E}" type="presParOf" srcId="{1095CEDC-549A-4344-B7DA-DB4A9F7AA2DF}" destId="{44C38930-F786-4132-BF39-71DEED36D621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5A8BFBA-E1F1-43B8-9F0A-40133841B56B}" type="doc">
      <dgm:prSet loTypeId="urn:microsoft.com/office/officeart/2005/8/layout/hList3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CC2562C9-C55D-4223-BA7A-A54510C1ADC0}">
      <dgm:prSet phldrT="[Text]"/>
      <dgm:spPr/>
      <dgm:t>
        <a:bodyPr/>
        <a:lstStyle/>
        <a:p>
          <a:r>
            <a:rPr lang="en-US" dirty="0"/>
            <a:t>NSAIDs inhibit</a:t>
          </a:r>
        </a:p>
      </dgm:t>
    </dgm:pt>
    <dgm:pt modelId="{FA385602-02BF-4A18-93E5-2B4C72BACF21}" type="parTrans" cxnId="{CDFA007B-CE85-4141-8AF4-92F58DED685F}">
      <dgm:prSet/>
      <dgm:spPr/>
      <dgm:t>
        <a:bodyPr/>
        <a:lstStyle/>
        <a:p>
          <a:endParaRPr lang="en-US"/>
        </a:p>
      </dgm:t>
    </dgm:pt>
    <dgm:pt modelId="{4FC3FA82-5279-4959-AACA-889A3BA1EA7D}" type="sibTrans" cxnId="{CDFA007B-CE85-4141-8AF4-92F58DED685F}">
      <dgm:prSet/>
      <dgm:spPr/>
      <dgm:t>
        <a:bodyPr/>
        <a:lstStyle/>
        <a:p>
          <a:endParaRPr lang="en-US"/>
        </a:p>
      </dgm:t>
    </dgm:pt>
    <dgm:pt modelId="{7DCECB0F-7C25-4C96-927A-1DFCB7BD77FF}">
      <dgm:prSet phldrT="[Text]"/>
      <dgm:spPr/>
      <dgm:t>
        <a:bodyPr/>
        <a:lstStyle/>
        <a:p>
          <a:r>
            <a:rPr lang="en-US" dirty="0"/>
            <a:t>COX-1</a:t>
          </a:r>
        </a:p>
        <a:p>
          <a:r>
            <a:rPr lang="en-US" dirty="0"/>
            <a:t>Constitutive</a:t>
          </a:r>
        </a:p>
        <a:p>
          <a:r>
            <a:rPr lang="en-US" dirty="0"/>
            <a:t>	</a:t>
          </a:r>
        </a:p>
      </dgm:t>
    </dgm:pt>
    <dgm:pt modelId="{C25EAC5F-DD3E-4921-B1EF-458315474100}" type="parTrans" cxnId="{409D6FE4-C7FC-4023-91D6-439C488C63CB}">
      <dgm:prSet/>
      <dgm:spPr/>
      <dgm:t>
        <a:bodyPr/>
        <a:lstStyle/>
        <a:p>
          <a:endParaRPr lang="en-US"/>
        </a:p>
      </dgm:t>
    </dgm:pt>
    <dgm:pt modelId="{AC915253-2794-4C4B-861A-9E2FBF6A02E4}" type="sibTrans" cxnId="{409D6FE4-C7FC-4023-91D6-439C488C63CB}">
      <dgm:prSet/>
      <dgm:spPr/>
      <dgm:t>
        <a:bodyPr/>
        <a:lstStyle/>
        <a:p>
          <a:endParaRPr lang="en-US"/>
        </a:p>
      </dgm:t>
    </dgm:pt>
    <dgm:pt modelId="{C4E1D601-4E85-4375-93C2-20C53B3B0200}">
      <dgm:prSet phldrT="[Text]"/>
      <dgm:spPr/>
      <dgm:t>
        <a:bodyPr/>
        <a:lstStyle/>
        <a:p>
          <a:r>
            <a:rPr lang="en-US" dirty="0"/>
            <a:t>COX-2 </a:t>
          </a:r>
        </a:p>
        <a:p>
          <a:r>
            <a:rPr lang="en-US" dirty="0"/>
            <a:t>Inducible @ sites of inflammation</a:t>
          </a:r>
        </a:p>
      </dgm:t>
    </dgm:pt>
    <dgm:pt modelId="{F9248FC4-DDB0-42CF-9089-4D996ABD6391}" type="parTrans" cxnId="{930CF01F-6C07-401F-AA21-01ECC6447F7A}">
      <dgm:prSet/>
      <dgm:spPr/>
      <dgm:t>
        <a:bodyPr/>
        <a:lstStyle/>
        <a:p>
          <a:endParaRPr lang="en-US"/>
        </a:p>
      </dgm:t>
    </dgm:pt>
    <dgm:pt modelId="{E3D65CC4-F81F-416D-B958-56DB67733724}" type="sibTrans" cxnId="{930CF01F-6C07-401F-AA21-01ECC6447F7A}">
      <dgm:prSet/>
      <dgm:spPr/>
      <dgm:t>
        <a:bodyPr/>
        <a:lstStyle/>
        <a:p>
          <a:endParaRPr lang="en-US"/>
        </a:p>
      </dgm:t>
    </dgm:pt>
    <dgm:pt modelId="{06D8EE1F-74B5-4D46-817F-07C1EE997865}" type="pres">
      <dgm:prSet presAssocID="{95A8BFBA-E1F1-43B8-9F0A-40133841B56B}" presName="composite" presStyleCnt="0">
        <dgm:presLayoutVars>
          <dgm:chMax val="1"/>
          <dgm:dir/>
          <dgm:resizeHandles val="exact"/>
        </dgm:presLayoutVars>
      </dgm:prSet>
      <dgm:spPr/>
    </dgm:pt>
    <dgm:pt modelId="{AACB3AC0-876E-4503-9520-314E6EC9D17B}" type="pres">
      <dgm:prSet presAssocID="{CC2562C9-C55D-4223-BA7A-A54510C1ADC0}" presName="roof" presStyleLbl="dkBgShp" presStyleIdx="0" presStyleCnt="2"/>
      <dgm:spPr/>
    </dgm:pt>
    <dgm:pt modelId="{7BE827F3-88C9-4650-A2D3-E7AE3893CF5A}" type="pres">
      <dgm:prSet presAssocID="{CC2562C9-C55D-4223-BA7A-A54510C1ADC0}" presName="pillars" presStyleCnt="0"/>
      <dgm:spPr/>
    </dgm:pt>
    <dgm:pt modelId="{66547757-1C5E-4319-BDFC-955F20C7D511}" type="pres">
      <dgm:prSet presAssocID="{CC2562C9-C55D-4223-BA7A-A54510C1ADC0}" presName="pillar1" presStyleLbl="node1" presStyleIdx="0" presStyleCnt="2">
        <dgm:presLayoutVars>
          <dgm:bulletEnabled val="1"/>
        </dgm:presLayoutVars>
      </dgm:prSet>
      <dgm:spPr/>
    </dgm:pt>
    <dgm:pt modelId="{4E92C4D3-0106-40B4-81B3-A5B9BA207788}" type="pres">
      <dgm:prSet presAssocID="{C4E1D601-4E85-4375-93C2-20C53B3B0200}" presName="pillarX" presStyleLbl="node1" presStyleIdx="1" presStyleCnt="2">
        <dgm:presLayoutVars>
          <dgm:bulletEnabled val="1"/>
        </dgm:presLayoutVars>
      </dgm:prSet>
      <dgm:spPr/>
    </dgm:pt>
    <dgm:pt modelId="{F4034073-3E7A-47E0-B910-EC9257296764}" type="pres">
      <dgm:prSet presAssocID="{CC2562C9-C55D-4223-BA7A-A54510C1ADC0}" presName="base" presStyleLbl="dkBgShp" presStyleIdx="1" presStyleCnt="2"/>
      <dgm:spPr/>
    </dgm:pt>
  </dgm:ptLst>
  <dgm:cxnLst>
    <dgm:cxn modelId="{930CF01F-6C07-401F-AA21-01ECC6447F7A}" srcId="{CC2562C9-C55D-4223-BA7A-A54510C1ADC0}" destId="{C4E1D601-4E85-4375-93C2-20C53B3B0200}" srcOrd="1" destOrd="0" parTransId="{F9248FC4-DDB0-42CF-9089-4D996ABD6391}" sibTransId="{E3D65CC4-F81F-416D-B958-56DB67733724}"/>
    <dgm:cxn modelId="{E39F207A-5048-4FEC-9F88-854D47C23300}" type="presOf" srcId="{95A8BFBA-E1F1-43B8-9F0A-40133841B56B}" destId="{06D8EE1F-74B5-4D46-817F-07C1EE997865}" srcOrd="0" destOrd="0" presId="urn:microsoft.com/office/officeart/2005/8/layout/hList3"/>
    <dgm:cxn modelId="{CDFA007B-CE85-4141-8AF4-92F58DED685F}" srcId="{95A8BFBA-E1F1-43B8-9F0A-40133841B56B}" destId="{CC2562C9-C55D-4223-BA7A-A54510C1ADC0}" srcOrd="0" destOrd="0" parTransId="{FA385602-02BF-4A18-93E5-2B4C72BACF21}" sibTransId="{4FC3FA82-5279-4959-AACA-889A3BA1EA7D}"/>
    <dgm:cxn modelId="{EA31C388-9101-4A2D-A39D-44A3640582D5}" type="presOf" srcId="{CC2562C9-C55D-4223-BA7A-A54510C1ADC0}" destId="{AACB3AC0-876E-4503-9520-314E6EC9D17B}" srcOrd="0" destOrd="0" presId="urn:microsoft.com/office/officeart/2005/8/layout/hList3"/>
    <dgm:cxn modelId="{409D6FE4-C7FC-4023-91D6-439C488C63CB}" srcId="{CC2562C9-C55D-4223-BA7A-A54510C1ADC0}" destId="{7DCECB0F-7C25-4C96-927A-1DFCB7BD77FF}" srcOrd="0" destOrd="0" parTransId="{C25EAC5F-DD3E-4921-B1EF-458315474100}" sibTransId="{AC915253-2794-4C4B-861A-9E2FBF6A02E4}"/>
    <dgm:cxn modelId="{CE73DDE8-A0C4-448E-9205-CDE5D8D8E4A9}" type="presOf" srcId="{7DCECB0F-7C25-4C96-927A-1DFCB7BD77FF}" destId="{66547757-1C5E-4319-BDFC-955F20C7D511}" srcOrd="0" destOrd="0" presId="urn:microsoft.com/office/officeart/2005/8/layout/hList3"/>
    <dgm:cxn modelId="{363725F3-7248-4A91-8074-C139DA3D49E9}" type="presOf" srcId="{C4E1D601-4E85-4375-93C2-20C53B3B0200}" destId="{4E92C4D3-0106-40B4-81B3-A5B9BA207788}" srcOrd="0" destOrd="0" presId="urn:microsoft.com/office/officeart/2005/8/layout/hList3"/>
    <dgm:cxn modelId="{CDCDEBC7-7C4E-4F65-9147-285A8A9FBB24}" type="presParOf" srcId="{06D8EE1F-74B5-4D46-817F-07C1EE997865}" destId="{AACB3AC0-876E-4503-9520-314E6EC9D17B}" srcOrd="0" destOrd="0" presId="urn:microsoft.com/office/officeart/2005/8/layout/hList3"/>
    <dgm:cxn modelId="{C925F74A-AFE3-4341-975C-DF89097782F6}" type="presParOf" srcId="{06D8EE1F-74B5-4D46-817F-07C1EE997865}" destId="{7BE827F3-88C9-4650-A2D3-E7AE3893CF5A}" srcOrd="1" destOrd="0" presId="urn:microsoft.com/office/officeart/2005/8/layout/hList3"/>
    <dgm:cxn modelId="{D5DE0588-7AD4-4C60-8A37-93B4FB126D36}" type="presParOf" srcId="{7BE827F3-88C9-4650-A2D3-E7AE3893CF5A}" destId="{66547757-1C5E-4319-BDFC-955F20C7D511}" srcOrd="0" destOrd="0" presId="urn:microsoft.com/office/officeart/2005/8/layout/hList3"/>
    <dgm:cxn modelId="{7C7231FD-0A3B-41A7-8627-037089010FA9}" type="presParOf" srcId="{7BE827F3-88C9-4650-A2D3-E7AE3893CF5A}" destId="{4E92C4D3-0106-40B4-81B3-A5B9BA207788}" srcOrd="1" destOrd="0" presId="urn:microsoft.com/office/officeart/2005/8/layout/hList3"/>
    <dgm:cxn modelId="{4A01DE79-247A-4172-8FA9-63B6B825E3BE}" type="presParOf" srcId="{06D8EE1F-74B5-4D46-817F-07C1EE997865}" destId="{F4034073-3E7A-47E0-B910-EC9257296764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F6FE68-4AB8-42A5-9005-8B7E22001884}">
      <dsp:nvSpPr>
        <dsp:cNvPr id="0" name=""/>
        <dsp:cNvSpPr/>
      </dsp:nvSpPr>
      <dsp:spPr>
        <a:xfrm>
          <a:off x="1211165" y="562610"/>
          <a:ext cx="3748404" cy="3748404"/>
        </a:xfrm>
        <a:prstGeom prst="blockArc">
          <a:avLst>
            <a:gd name="adj1" fmla="val 10703247"/>
            <a:gd name="adj2" fmla="val 16201376"/>
            <a:gd name="adj3" fmla="val 4644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09DF8D-EB2B-41EB-A836-28E35B38EDEF}">
      <dsp:nvSpPr>
        <dsp:cNvPr id="0" name=""/>
        <dsp:cNvSpPr/>
      </dsp:nvSpPr>
      <dsp:spPr>
        <a:xfrm>
          <a:off x="1211165" y="562610"/>
          <a:ext cx="3748404" cy="3748404"/>
        </a:xfrm>
        <a:prstGeom prst="blockArc">
          <a:avLst>
            <a:gd name="adj1" fmla="val 5398624"/>
            <a:gd name="adj2" fmla="val 10703248"/>
            <a:gd name="adj3" fmla="val 4644"/>
          </a:avLst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E14C85-5209-40D6-8563-C429EAA21404}">
      <dsp:nvSpPr>
        <dsp:cNvPr id="0" name=""/>
        <dsp:cNvSpPr/>
      </dsp:nvSpPr>
      <dsp:spPr>
        <a:xfrm>
          <a:off x="1341667" y="567215"/>
          <a:ext cx="3748404" cy="3748404"/>
        </a:xfrm>
        <a:prstGeom prst="blockArc">
          <a:avLst>
            <a:gd name="adj1" fmla="val 112293"/>
            <a:gd name="adj2" fmla="val 5643891"/>
            <a:gd name="adj3" fmla="val 4644"/>
          </a:avLst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DE2759-135E-4A8D-B4B8-F7AC362D67AE}">
      <dsp:nvSpPr>
        <dsp:cNvPr id="0" name=""/>
        <dsp:cNvSpPr/>
      </dsp:nvSpPr>
      <dsp:spPr>
        <a:xfrm>
          <a:off x="1341992" y="557982"/>
          <a:ext cx="3748404" cy="3748404"/>
        </a:xfrm>
        <a:prstGeom prst="blockArc">
          <a:avLst>
            <a:gd name="adj1" fmla="val 15955497"/>
            <a:gd name="adj2" fmla="val 129642"/>
            <a:gd name="adj3" fmla="val 4644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3536D4-D498-4597-B34A-178B9EC7AE6E}">
      <dsp:nvSpPr>
        <dsp:cNvPr id="0" name=""/>
        <dsp:cNvSpPr/>
      </dsp:nvSpPr>
      <dsp:spPr>
        <a:xfrm>
          <a:off x="2222655" y="1573367"/>
          <a:ext cx="1726889" cy="172688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Total Pain</a:t>
          </a:r>
        </a:p>
      </dsp:txBody>
      <dsp:txXfrm>
        <a:off x="2475552" y="1826264"/>
        <a:ext cx="1221095" cy="1221095"/>
      </dsp:txXfrm>
    </dsp:sp>
    <dsp:sp modelId="{F5399EBA-FE40-498C-8AF8-8D9AE303131A}">
      <dsp:nvSpPr>
        <dsp:cNvPr id="0" name=""/>
        <dsp:cNvSpPr/>
      </dsp:nvSpPr>
      <dsp:spPr>
        <a:xfrm>
          <a:off x="2481688" y="1716"/>
          <a:ext cx="1208822" cy="120882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Physical	</a:t>
          </a:r>
        </a:p>
      </dsp:txBody>
      <dsp:txXfrm>
        <a:off x="2658716" y="178744"/>
        <a:ext cx="854766" cy="854766"/>
      </dsp:txXfrm>
    </dsp:sp>
    <dsp:sp modelId="{B5A7EC7D-E4AF-45B2-8FC6-C43C3AC93643}">
      <dsp:nvSpPr>
        <dsp:cNvPr id="0" name=""/>
        <dsp:cNvSpPr/>
      </dsp:nvSpPr>
      <dsp:spPr>
        <a:xfrm>
          <a:off x="4441165" y="1896794"/>
          <a:ext cx="1208822" cy="1208822"/>
        </a:xfrm>
        <a:prstGeom prst="ellipse">
          <a:avLst/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Mental	</a:t>
          </a:r>
        </a:p>
      </dsp:txBody>
      <dsp:txXfrm>
        <a:off x="4618193" y="2073822"/>
        <a:ext cx="854766" cy="854766"/>
      </dsp:txXfrm>
    </dsp:sp>
    <dsp:sp modelId="{3556C897-DABC-4ADC-B1AC-918C862910CC}">
      <dsp:nvSpPr>
        <dsp:cNvPr id="0" name=""/>
        <dsp:cNvSpPr/>
      </dsp:nvSpPr>
      <dsp:spPr>
        <a:xfrm>
          <a:off x="2481688" y="3663085"/>
          <a:ext cx="1208822" cy="1208822"/>
        </a:xfrm>
        <a:prstGeom prst="ellipse">
          <a:avLst/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Emotional</a:t>
          </a:r>
        </a:p>
      </dsp:txBody>
      <dsp:txXfrm>
        <a:off x="2658716" y="3840113"/>
        <a:ext cx="854766" cy="854766"/>
      </dsp:txXfrm>
    </dsp:sp>
    <dsp:sp modelId="{A8475274-5138-4D29-945E-3EF6104E0839}">
      <dsp:nvSpPr>
        <dsp:cNvPr id="0" name=""/>
        <dsp:cNvSpPr/>
      </dsp:nvSpPr>
      <dsp:spPr>
        <a:xfrm>
          <a:off x="650996" y="1883917"/>
          <a:ext cx="1208822" cy="1208822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Spiritual </a:t>
          </a:r>
        </a:p>
      </dsp:txBody>
      <dsp:txXfrm>
        <a:off x="828024" y="2060945"/>
        <a:ext cx="854766" cy="8547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0D610E-B172-44BB-9256-128EA5D8A0C6}">
      <dsp:nvSpPr>
        <dsp:cNvPr id="0" name=""/>
        <dsp:cNvSpPr/>
      </dsp:nvSpPr>
      <dsp:spPr>
        <a:xfrm rot="5400000">
          <a:off x="485981" y="1604301"/>
          <a:ext cx="1463642" cy="2435467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0191DD-FBAA-4A67-B0B9-39F657B4635E}">
      <dsp:nvSpPr>
        <dsp:cNvPr id="0" name=""/>
        <dsp:cNvSpPr/>
      </dsp:nvSpPr>
      <dsp:spPr>
        <a:xfrm>
          <a:off x="241663" y="2331981"/>
          <a:ext cx="2198753" cy="19273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Non opioid, adjuvant analgesics</a:t>
          </a:r>
        </a:p>
      </dsp:txBody>
      <dsp:txXfrm>
        <a:off x="241663" y="2331981"/>
        <a:ext cx="2198753" cy="1927336"/>
      </dsp:txXfrm>
    </dsp:sp>
    <dsp:sp modelId="{5BD2A87D-EF6B-406C-8D20-E0586AB09442}">
      <dsp:nvSpPr>
        <dsp:cNvPr id="0" name=""/>
        <dsp:cNvSpPr/>
      </dsp:nvSpPr>
      <dsp:spPr>
        <a:xfrm>
          <a:off x="2025558" y="1424999"/>
          <a:ext cx="414859" cy="414859"/>
        </a:xfrm>
        <a:prstGeom prst="triangle">
          <a:avLst>
            <a:gd name="adj" fmla="val 100000"/>
          </a:avLst>
        </a:prstGeom>
        <a:solidFill>
          <a:schemeClr val="accent4">
            <a:hueOff val="1732615"/>
            <a:satOff val="-7995"/>
            <a:lumOff val="294"/>
            <a:alphaOff val="0"/>
          </a:schemeClr>
        </a:solidFill>
        <a:ln w="12700" cap="flat" cmpd="sng" algn="ctr">
          <a:solidFill>
            <a:schemeClr val="accent4">
              <a:hueOff val="1732615"/>
              <a:satOff val="-7995"/>
              <a:lumOff val="29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0CDB75-6A89-47C6-8830-AB15AF4F693B}">
      <dsp:nvSpPr>
        <dsp:cNvPr id="0" name=""/>
        <dsp:cNvSpPr/>
      </dsp:nvSpPr>
      <dsp:spPr>
        <a:xfrm rot="5400000">
          <a:off x="3177686" y="938236"/>
          <a:ext cx="1463642" cy="2435467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 w="12700" cap="flat" cmpd="sng" algn="ctr">
          <a:solidFill>
            <a:schemeClr val="accent4">
              <a:hueOff val="3465231"/>
              <a:satOff val="-15989"/>
              <a:lumOff val="58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38A101-EA2C-4632-BBE4-DA551DD3EB88}">
      <dsp:nvSpPr>
        <dsp:cNvPr id="0" name=""/>
        <dsp:cNvSpPr/>
      </dsp:nvSpPr>
      <dsp:spPr>
        <a:xfrm>
          <a:off x="2933368" y="1665916"/>
          <a:ext cx="2198753" cy="19273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Moderate opioid, adjuvant analgesic, non opioid</a:t>
          </a:r>
        </a:p>
      </dsp:txBody>
      <dsp:txXfrm>
        <a:off x="2933368" y="1665916"/>
        <a:ext cx="2198753" cy="1927336"/>
      </dsp:txXfrm>
    </dsp:sp>
    <dsp:sp modelId="{A1842212-403C-4892-AFBA-A6ACB7575A95}">
      <dsp:nvSpPr>
        <dsp:cNvPr id="0" name=""/>
        <dsp:cNvSpPr/>
      </dsp:nvSpPr>
      <dsp:spPr>
        <a:xfrm>
          <a:off x="4717262" y="758934"/>
          <a:ext cx="414859" cy="414859"/>
        </a:xfrm>
        <a:prstGeom prst="triangle">
          <a:avLst>
            <a:gd name="adj" fmla="val 100000"/>
          </a:avLst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accent4">
              <a:hueOff val="5197846"/>
              <a:satOff val="-23984"/>
              <a:lumOff val="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8F0C6E-DE36-4298-BF94-CA85D0AC4D56}">
      <dsp:nvSpPr>
        <dsp:cNvPr id="0" name=""/>
        <dsp:cNvSpPr/>
      </dsp:nvSpPr>
      <dsp:spPr>
        <a:xfrm rot="5400000">
          <a:off x="5869390" y="272171"/>
          <a:ext cx="1463642" cy="2435467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 w="12700" cap="flat" cmpd="sng" algn="ctr">
          <a:solidFill>
            <a:schemeClr val="accent4">
              <a:hueOff val="6930461"/>
              <a:satOff val="-31979"/>
              <a:lumOff val="117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DF67AE-4611-41C0-AE31-8CDB64262C66}">
      <dsp:nvSpPr>
        <dsp:cNvPr id="0" name=""/>
        <dsp:cNvSpPr/>
      </dsp:nvSpPr>
      <dsp:spPr>
        <a:xfrm>
          <a:off x="5625072" y="999851"/>
          <a:ext cx="2198753" cy="19273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Strong Opioid, adjuvant </a:t>
          </a:r>
          <a:r>
            <a:rPr lang="en-US" sz="2400" kern="1200" dirty="0" err="1"/>
            <a:t>analgesic,non</a:t>
          </a:r>
          <a:endParaRPr lang="en-US" sz="2400" kern="1200" dirty="0"/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opioid</a:t>
          </a:r>
        </a:p>
      </dsp:txBody>
      <dsp:txXfrm>
        <a:off x="5625072" y="999851"/>
        <a:ext cx="2198753" cy="1927336"/>
      </dsp:txXfrm>
    </dsp:sp>
    <dsp:sp modelId="{A353CC42-7352-4D49-B69B-BEB6DED1D771}">
      <dsp:nvSpPr>
        <dsp:cNvPr id="0" name=""/>
        <dsp:cNvSpPr/>
      </dsp:nvSpPr>
      <dsp:spPr>
        <a:xfrm>
          <a:off x="7408967" y="92869"/>
          <a:ext cx="414859" cy="414859"/>
        </a:xfrm>
        <a:prstGeom prst="triangle">
          <a:avLst>
            <a:gd name="adj" fmla="val 100000"/>
          </a:avLst>
        </a:prstGeom>
        <a:solidFill>
          <a:schemeClr val="accent4">
            <a:hueOff val="8663077"/>
            <a:satOff val="-39973"/>
            <a:lumOff val="1471"/>
            <a:alphaOff val="0"/>
          </a:schemeClr>
        </a:solidFill>
        <a:ln w="12700" cap="flat" cmpd="sng" algn="ctr">
          <a:solidFill>
            <a:schemeClr val="accent4">
              <a:hueOff val="8663077"/>
              <a:satOff val="-39973"/>
              <a:lumOff val="147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2F496A-1EF9-45AC-B651-479732D4FBDB}">
      <dsp:nvSpPr>
        <dsp:cNvPr id="0" name=""/>
        <dsp:cNvSpPr/>
      </dsp:nvSpPr>
      <dsp:spPr>
        <a:xfrm rot="5400000">
          <a:off x="8561095" y="-393893"/>
          <a:ext cx="1463642" cy="2435467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F7610B-56EC-45FF-91CB-9969C9BE2CB7}">
      <dsp:nvSpPr>
        <dsp:cNvPr id="0" name=""/>
        <dsp:cNvSpPr/>
      </dsp:nvSpPr>
      <dsp:spPr>
        <a:xfrm>
          <a:off x="8316776" y="333786"/>
          <a:ext cx="2198753" cy="19273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Interventional Anesthetic pain therapies</a:t>
          </a:r>
        </a:p>
      </dsp:txBody>
      <dsp:txXfrm>
        <a:off x="8316776" y="333786"/>
        <a:ext cx="2198753" cy="192733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49EF4D-515C-4C76-A986-433B789EE993}">
      <dsp:nvSpPr>
        <dsp:cNvPr id="0" name=""/>
        <dsp:cNvSpPr/>
      </dsp:nvSpPr>
      <dsp:spPr>
        <a:xfrm>
          <a:off x="424741" y="57196"/>
          <a:ext cx="3337470" cy="200248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Pain due to bony metastases</a:t>
          </a:r>
        </a:p>
      </dsp:txBody>
      <dsp:txXfrm>
        <a:off x="424741" y="57196"/>
        <a:ext cx="3337470" cy="2002482"/>
      </dsp:txXfrm>
    </dsp:sp>
    <dsp:sp modelId="{0960E8D9-74C7-47CE-9D68-7FC4C95D6197}">
      <dsp:nvSpPr>
        <dsp:cNvPr id="0" name=""/>
        <dsp:cNvSpPr/>
      </dsp:nvSpPr>
      <dsp:spPr>
        <a:xfrm>
          <a:off x="4022568" y="49046"/>
          <a:ext cx="3337470" cy="2002482"/>
        </a:xfrm>
        <a:prstGeom prst="rect">
          <a:avLst/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Inflammatory pain (pleuritic chest pain, pericarditis)</a:t>
          </a:r>
        </a:p>
      </dsp:txBody>
      <dsp:txXfrm>
        <a:off x="4022568" y="49046"/>
        <a:ext cx="3337470" cy="2002482"/>
      </dsp:txXfrm>
    </dsp:sp>
    <dsp:sp modelId="{88A2E859-9985-41A9-8C70-A26474B82445}">
      <dsp:nvSpPr>
        <dsp:cNvPr id="0" name=""/>
        <dsp:cNvSpPr/>
      </dsp:nvSpPr>
      <dsp:spPr>
        <a:xfrm>
          <a:off x="392101" y="2114299"/>
          <a:ext cx="3337470" cy="2002482"/>
        </a:xfrm>
        <a:prstGeom prst="rect">
          <a:avLst/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Musculoskeletal pain</a:t>
          </a:r>
        </a:p>
      </dsp:txBody>
      <dsp:txXfrm>
        <a:off x="392101" y="2114299"/>
        <a:ext cx="3337470" cy="2002482"/>
      </dsp:txXfrm>
    </dsp:sp>
    <dsp:sp modelId="{44C38930-F786-4132-BF39-71DEED36D621}">
      <dsp:nvSpPr>
        <dsp:cNvPr id="0" name=""/>
        <dsp:cNvSpPr/>
      </dsp:nvSpPr>
      <dsp:spPr>
        <a:xfrm>
          <a:off x="4047032" y="2083521"/>
          <a:ext cx="3337470" cy="2014817"/>
        </a:xfrm>
        <a:prstGeom prst="rect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Soft tissue injuries, dysmenorrhea, dental pain, Headache</a:t>
          </a:r>
        </a:p>
      </dsp:txBody>
      <dsp:txXfrm>
        <a:off x="4047032" y="2083521"/>
        <a:ext cx="3337470" cy="201481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CB3AC0-876E-4503-9520-314E6EC9D17B}">
      <dsp:nvSpPr>
        <dsp:cNvPr id="0" name=""/>
        <dsp:cNvSpPr/>
      </dsp:nvSpPr>
      <dsp:spPr>
        <a:xfrm>
          <a:off x="0" y="0"/>
          <a:ext cx="6172199" cy="1553837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NSAIDs inhibit</a:t>
          </a:r>
        </a:p>
      </dsp:txBody>
      <dsp:txXfrm>
        <a:off x="0" y="0"/>
        <a:ext cx="6172199" cy="1553837"/>
      </dsp:txXfrm>
    </dsp:sp>
    <dsp:sp modelId="{66547757-1C5E-4319-BDFC-955F20C7D511}">
      <dsp:nvSpPr>
        <dsp:cNvPr id="0" name=""/>
        <dsp:cNvSpPr/>
      </dsp:nvSpPr>
      <dsp:spPr>
        <a:xfrm>
          <a:off x="0" y="1553837"/>
          <a:ext cx="3086099" cy="32630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COX-1</a:t>
          </a:r>
        </a:p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Constitutive</a:t>
          </a:r>
        </a:p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	</a:t>
          </a:r>
        </a:p>
      </dsp:txBody>
      <dsp:txXfrm>
        <a:off x="0" y="1553837"/>
        <a:ext cx="3086099" cy="3263059"/>
      </dsp:txXfrm>
    </dsp:sp>
    <dsp:sp modelId="{4E92C4D3-0106-40B4-81B3-A5B9BA207788}">
      <dsp:nvSpPr>
        <dsp:cNvPr id="0" name=""/>
        <dsp:cNvSpPr/>
      </dsp:nvSpPr>
      <dsp:spPr>
        <a:xfrm>
          <a:off x="3086099" y="1553837"/>
          <a:ext cx="3086099" cy="32630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COX-2 </a:t>
          </a:r>
        </a:p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Inducible @ sites of inflammation</a:t>
          </a:r>
        </a:p>
      </dsp:txBody>
      <dsp:txXfrm>
        <a:off x="3086099" y="1553837"/>
        <a:ext cx="3086099" cy="3263059"/>
      </dsp:txXfrm>
    </dsp:sp>
    <dsp:sp modelId="{F4034073-3E7A-47E0-B910-EC9257296764}">
      <dsp:nvSpPr>
        <dsp:cNvPr id="0" name=""/>
        <dsp:cNvSpPr/>
      </dsp:nvSpPr>
      <dsp:spPr>
        <a:xfrm>
          <a:off x="0" y="4816896"/>
          <a:ext cx="6172199" cy="36256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&amp;ehk=xiNPsnBG35DU"/><Relationship Id="rId2" Type="http://schemas.openxmlformats.org/officeDocument/2006/relationships/image" Target="../media/image3.jpg&amp;ehk=eR0runAVGcZ84XM6BC7plg&amp;pid=OfficeInsert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&amp;ehk=8XGsYdhVbGZY0w5W0FNbnQ&amp;pid=OfficeInsert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&amp;ehk=s1ESqJ3ajCCCj3jDHMgjnA&amp;pid=OfficeInsert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&amp;ehk=q89VR9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&amp;ehk=z50OasusoQ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Non Opioid Pain Management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Martha Leonard</a:t>
            </a:r>
          </a:p>
        </p:txBody>
      </p:sp>
    </p:spTree>
    <p:extLst>
      <p:ext uri="{BB962C8B-B14F-4D97-AF65-F5344CB8AC3E}">
        <p14:creationId xmlns:p14="http://schemas.microsoft.com/office/powerpoint/2010/main" val="18923292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NSAIDS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Non selective Cox-1 + Cox 2</a:t>
            </a:r>
          </a:p>
          <a:p>
            <a:r>
              <a:rPr lang="en-US" dirty="0"/>
              <a:t>Ibuprofen</a:t>
            </a:r>
          </a:p>
          <a:p>
            <a:r>
              <a:rPr lang="en-US" dirty="0"/>
              <a:t>Naproxen</a:t>
            </a:r>
          </a:p>
          <a:p>
            <a:r>
              <a:rPr lang="en-US" dirty="0"/>
              <a:t>Diclofenac</a:t>
            </a:r>
          </a:p>
          <a:p>
            <a:r>
              <a:rPr lang="en-US" dirty="0"/>
              <a:t>Indomethacin</a:t>
            </a:r>
          </a:p>
          <a:p>
            <a:r>
              <a:rPr lang="en-US" dirty="0"/>
              <a:t>Meloxicam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Selective Cox -2</a:t>
            </a:r>
          </a:p>
          <a:p>
            <a:r>
              <a:rPr lang="en-US" b="1" i="1" u="sng" dirty="0"/>
              <a:t>Celecoxib</a:t>
            </a:r>
          </a:p>
          <a:p>
            <a:r>
              <a:rPr lang="en-US" dirty="0" err="1"/>
              <a:t>Valdecoxib</a:t>
            </a:r>
            <a:endParaRPr lang="en-US" dirty="0"/>
          </a:p>
          <a:p>
            <a:r>
              <a:rPr lang="en-US" dirty="0" err="1"/>
              <a:t>Etoricoxib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1549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020536"/>
          </a:xfrm>
        </p:spPr>
        <p:txBody>
          <a:bodyPr/>
          <a:lstStyle/>
          <a:p>
            <a:r>
              <a:rPr lang="en-US" dirty="0"/>
              <a:t>Which Route for NSAIDs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>
          <a:xfrm>
            <a:off x="839788" y="1477736"/>
            <a:ext cx="3932237" cy="3673927"/>
          </a:xfrm>
        </p:spPr>
        <p:txBody>
          <a:bodyPr>
            <a:normAutofit/>
          </a:bodyPr>
          <a:lstStyle/>
          <a:p>
            <a:r>
              <a:rPr lang="en-US" sz="2800" dirty="0"/>
              <a:t>Oral-most common</a:t>
            </a:r>
          </a:p>
          <a:p>
            <a:endParaRPr lang="en-US" sz="2800" dirty="0"/>
          </a:p>
          <a:p>
            <a:r>
              <a:rPr lang="en-US" sz="2800" dirty="0"/>
              <a:t>IV  useful in hospital settings  (ketorolac)</a:t>
            </a:r>
          </a:p>
          <a:p>
            <a:endParaRPr lang="en-US" sz="2800" dirty="0"/>
          </a:p>
          <a:p>
            <a:r>
              <a:rPr lang="en-US" sz="2800" dirty="0"/>
              <a:t>Topical (diclofenac or </a:t>
            </a:r>
            <a:r>
              <a:rPr lang="en-US" sz="2800" dirty="0" err="1"/>
              <a:t>Voltaren</a:t>
            </a:r>
            <a:r>
              <a:rPr lang="en-US" sz="2800" dirty="0"/>
              <a:t> gel)</a:t>
            </a:r>
          </a:p>
        </p:txBody>
      </p:sp>
      <p:pic>
        <p:nvPicPr>
          <p:cNvPr id="11" name="Content Placeholder 10" descr="Tenemos control sobre nuestras decisiones? | La mentira esta ahi ...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76156" y="1077752"/>
            <a:ext cx="6213023" cy="4073911"/>
          </a:xfrm>
        </p:spPr>
      </p:pic>
    </p:spTree>
    <p:extLst>
      <p:ext uri="{BB962C8B-B14F-4D97-AF65-F5344CB8AC3E}">
        <p14:creationId xmlns:p14="http://schemas.microsoft.com/office/powerpoint/2010/main" val="8292028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Adverse events and side effects with NSAIDs</a:t>
            </a:r>
          </a:p>
        </p:txBody>
      </p:sp>
      <p:pic>
        <p:nvPicPr>
          <p:cNvPr id="4" name="Content Placeholder 3" descr="Some potential causes of pain in the right chest area are: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543049" y="1931647"/>
            <a:ext cx="3086100" cy="3001169"/>
          </a:xfrm>
        </p:spPr>
      </p:pic>
      <p:pic>
        <p:nvPicPr>
          <p:cNvPr id="7" name="Content Placeholder 6" descr="Se encuentran dos amigos por la calle. Uno de ellos va aquejado de un ...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7151915" y="1931647"/>
            <a:ext cx="2811453" cy="3355522"/>
          </a:xfrm>
        </p:spPr>
      </p:pic>
    </p:spTree>
    <p:extLst>
      <p:ext uri="{BB962C8B-B14F-4D97-AF65-F5344CB8AC3E}">
        <p14:creationId xmlns:p14="http://schemas.microsoft.com/office/powerpoint/2010/main" val="28890901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Side Effects/Complications/Contraindications of NSAIDS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5323711"/>
              </p:ext>
            </p:extLst>
          </p:nvPr>
        </p:nvGraphicFramePr>
        <p:xfrm>
          <a:off x="274675" y="1711842"/>
          <a:ext cx="11761381" cy="48571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40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17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03709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Where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What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7081">
                <a:tc>
                  <a:txBody>
                    <a:bodyPr/>
                    <a:lstStyle/>
                    <a:p>
                      <a:r>
                        <a:rPr lang="en-US" sz="2400" dirty="0"/>
                        <a:t>GI tract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Pain, Nausea,</a:t>
                      </a:r>
                      <a:r>
                        <a:rPr lang="en-US" baseline="0" dirty="0"/>
                        <a:t> Gastric erosion and ulceration, GI bleedings, perforation</a:t>
                      </a:r>
                    </a:p>
                    <a:p>
                      <a:r>
                        <a:rPr lang="en-US" baseline="0" dirty="0"/>
                        <a:t>(up to 20% of patients will develop this side effect)</a:t>
                      </a:r>
                    </a:p>
                    <a:p>
                      <a:r>
                        <a:rPr lang="en-US" baseline="0" dirty="0"/>
                        <a:t>Celebrex best, followed by Naproxen and ibuprofen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9490">
                <a:tc>
                  <a:txBody>
                    <a:bodyPr/>
                    <a:lstStyle/>
                    <a:p>
                      <a:r>
                        <a:rPr lang="en-US" sz="2400" dirty="0"/>
                        <a:t>Kidney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Water and sodium retention, edema, hyperkalemia, decreased efficacy</a:t>
                      </a:r>
                      <a:r>
                        <a:rPr lang="en-US" baseline="0" dirty="0"/>
                        <a:t> of antihypertensive medications and diuretics (</a:t>
                      </a:r>
                      <a:r>
                        <a:rPr lang="en-US" baseline="0" dirty="0" err="1"/>
                        <a:t>sulindac</a:t>
                      </a:r>
                      <a:r>
                        <a:rPr lang="en-US" baseline="0" dirty="0"/>
                        <a:t> considered more safe)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9490">
                <a:tc>
                  <a:txBody>
                    <a:bodyPr/>
                    <a:lstStyle/>
                    <a:p>
                      <a:r>
                        <a:rPr lang="en-US" sz="2400" dirty="0"/>
                        <a:t>CNS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HA, confusion, vertigo, depression, dizziness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7081">
                <a:tc>
                  <a:txBody>
                    <a:bodyPr/>
                    <a:lstStyle/>
                    <a:p>
                      <a:r>
                        <a:rPr lang="en-US" sz="2400" dirty="0"/>
                        <a:t>Platelets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Inhibition</a:t>
                      </a:r>
                      <a:r>
                        <a:rPr lang="en-US" baseline="0" dirty="0"/>
                        <a:t> of activation, increased risk of bleeding</a:t>
                      </a:r>
                    </a:p>
                    <a:p>
                      <a:r>
                        <a:rPr lang="en-US" baseline="0" dirty="0"/>
                        <a:t>(Risk continues for 2 days after discontinuation of NSAIDS and 7 days after ASA discontinued)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3372">
                <a:tc>
                  <a:txBody>
                    <a:bodyPr/>
                    <a:lstStyle/>
                    <a:p>
                      <a:r>
                        <a:rPr lang="en-US" sz="2400" dirty="0"/>
                        <a:t>Other-Hypersensitivity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Rhinitis, Bronchial Asthma,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Urticaria</a:t>
                      </a:r>
                      <a:r>
                        <a:rPr lang="en-US" baseline="0" dirty="0"/>
                        <a:t>, Flushing, Hypotension, Shock  and </a:t>
                      </a:r>
                      <a:r>
                        <a:rPr lang="en-US" baseline="0" dirty="0" err="1"/>
                        <a:t>hepatoxicity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1480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Cardiovascular toxicity of NSAIDS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u="sng" dirty="0"/>
              <a:t>Naproxen</a:t>
            </a:r>
            <a:r>
              <a:rPr lang="en-US" dirty="0"/>
              <a:t> thought to have less risk for this</a:t>
            </a:r>
          </a:p>
          <a:p>
            <a:r>
              <a:rPr lang="en-US" dirty="0"/>
              <a:t>Absolute risk is </a:t>
            </a:r>
            <a:r>
              <a:rPr lang="en-US" b="1" i="1" u="sng" dirty="0"/>
              <a:t>small</a:t>
            </a:r>
            <a:r>
              <a:rPr lang="en-US" dirty="0"/>
              <a:t> (2 events per 1000 persons per year in patients with low risk and 7 to 8 per 1000 persons  per year , including 2 fatal events in persons with high risk)</a:t>
            </a:r>
          </a:p>
          <a:p>
            <a:r>
              <a:rPr lang="en-US" dirty="0"/>
              <a:t>Risk worse when NSAIDs thought to impact blood pressure as well as pro-thrombotic effects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27246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GI toxicity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Guidelines for risk stratification—</a:t>
            </a:r>
          </a:p>
          <a:p>
            <a:r>
              <a:rPr lang="en-US" dirty="0"/>
              <a:t>History of ulcer or GI hemorrhage</a:t>
            </a:r>
          </a:p>
          <a:p>
            <a:r>
              <a:rPr lang="en-US" b="1" dirty="0"/>
              <a:t>Age&gt;60 </a:t>
            </a:r>
            <a:r>
              <a:rPr lang="en-US" dirty="0"/>
              <a:t>(increased risk 5 to 6 times)</a:t>
            </a:r>
          </a:p>
          <a:p>
            <a:r>
              <a:rPr lang="en-US" b="1" dirty="0"/>
              <a:t>High dose </a:t>
            </a:r>
            <a:r>
              <a:rPr lang="en-US" dirty="0"/>
              <a:t>of the NSAID, which increases risk 10 fold</a:t>
            </a:r>
          </a:p>
          <a:p>
            <a:r>
              <a:rPr lang="en-US" dirty="0"/>
              <a:t>Concurrent use of </a:t>
            </a:r>
            <a:r>
              <a:rPr lang="en-US" b="1" i="1" dirty="0"/>
              <a:t>glucocorticoids</a:t>
            </a:r>
          </a:p>
          <a:p>
            <a:r>
              <a:rPr lang="en-US" dirty="0"/>
              <a:t>Concurrent use of </a:t>
            </a:r>
            <a:r>
              <a:rPr lang="en-US" b="1" i="1" dirty="0"/>
              <a:t>anticoagulants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i="1" u="sng" dirty="0"/>
              <a:t>High Risk</a:t>
            </a:r>
            <a:r>
              <a:rPr lang="en-US" dirty="0"/>
              <a:t>: history of previous complicated ulcer or 2 or more of risks (rec not using)</a:t>
            </a:r>
          </a:p>
          <a:p>
            <a:pPr marL="0" indent="0">
              <a:buNone/>
            </a:pPr>
            <a:r>
              <a:rPr lang="en-US" b="1" i="1" u="sng" dirty="0"/>
              <a:t>Moderate Risk</a:t>
            </a:r>
            <a:r>
              <a:rPr lang="en-US" dirty="0"/>
              <a:t>: 1 or 2 risk factors</a:t>
            </a:r>
          </a:p>
          <a:p>
            <a:pPr marL="0" indent="0">
              <a:buNone/>
            </a:pPr>
            <a:r>
              <a:rPr lang="en-US" dirty="0"/>
              <a:t>Rec using low dose and with PPI</a:t>
            </a:r>
          </a:p>
          <a:p>
            <a:pPr marL="0" indent="0">
              <a:buNone/>
            </a:pPr>
            <a:r>
              <a:rPr lang="en-US" b="1" i="1" u="sng" dirty="0"/>
              <a:t>Low Risk: </a:t>
            </a:r>
            <a:r>
              <a:rPr lang="en-US" dirty="0"/>
              <a:t>no risk factors, okay to use without PPI</a:t>
            </a:r>
          </a:p>
        </p:txBody>
      </p:sp>
    </p:spTree>
    <p:extLst>
      <p:ext uri="{BB962C8B-B14F-4D97-AF65-F5344CB8AC3E}">
        <p14:creationId xmlns:p14="http://schemas.microsoft.com/office/powerpoint/2010/main" val="2682006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NSAIDs take home points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i="1" u="sng" dirty="0"/>
              <a:t>Useful for bone pain and inflammation, not as useful for neuropathic pain</a:t>
            </a:r>
          </a:p>
          <a:p>
            <a:r>
              <a:rPr lang="en-US" dirty="0"/>
              <a:t>Relative contraindication in patients at high risk for peptic ulcer disease (advanced age, history of PUD or prior NSAID </a:t>
            </a:r>
            <a:r>
              <a:rPr lang="en-US" dirty="0" err="1"/>
              <a:t>gastroduodenopathy</a:t>
            </a:r>
            <a:r>
              <a:rPr lang="en-US" dirty="0"/>
              <a:t>, advanced illness, concurrent corticosteroids use)</a:t>
            </a:r>
          </a:p>
          <a:p>
            <a:r>
              <a:rPr lang="en-US" dirty="0"/>
              <a:t>Relative contraindication in patients with CV disease or hypercoagulability</a:t>
            </a:r>
          </a:p>
          <a:p>
            <a:r>
              <a:rPr lang="en-US" dirty="0"/>
              <a:t>Contraindicated in renal disease, multiple myeloma, or low perfusion states</a:t>
            </a:r>
          </a:p>
          <a:p>
            <a:r>
              <a:rPr lang="en-US" dirty="0"/>
              <a:t>Naproxen thought to be less likely to increase risk of CV events</a:t>
            </a:r>
          </a:p>
          <a:p>
            <a:r>
              <a:rPr lang="en-US" dirty="0"/>
              <a:t>Celebrex, then ibuprofen or naproxen less likely to cause GI toxicity</a:t>
            </a:r>
          </a:p>
          <a:p>
            <a:r>
              <a:rPr lang="en-US" b="1" dirty="0"/>
              <a:t>Potency of maximum doses of NSAIDs equivalent to 5 to 10mg IV morphine in studies</a:t>
            </a:r>
          </a:p>
        </p:txBody>
      </p:sp>
    </p:spTree>
    <p:extLst>
      <p:ext uri="{BB962C8B-B14F-4D97-AF65-F5344CB8AC3E}">
        <p14:creationId xmlns:p14="http://schemas.microsoft.com/office/powerpoint/2010/main" val="2960106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Cases for NSAIDs-why or why not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60 </a:t>
            </a:r>
            <a:r>
              <a:rPr lang="en-US" dirty="0" err="1"/>
              <a:t>yo</a:t>
            </a:r>
            <a:r>
              <a:rPr lang="en-US" dirty="0"/>
              <a:t> female with ovarian cancer and bowel obstruction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w/ history of PUD</a:t>
            </a:r>
          </a:p>
          <a:p>
            <a:r>
              <a:rPr lang="en-US" dirty="0"/>
              <a:t>55 </a:t>
            </a:r>
            <a:r>
              <a:rPr lang="en-US" dirty="0" err="1"/>
              <a:t>yo</a:t>
            </a:r>
            <a:r>
              <a:rPr lang="en-US" dirty="0"/>
              <a:t> male with ischemic cardiomyopathy with comorbid gout and osteoarthritis presents w/ knee pain</a:t>
            </a:r>
          </a:p>
          <a:p>
            <a:r>
              <a:rPr lang="en-US" dirty="0"/>
              <a:t>64 </a:t>
            </a:r>
            <a:r>
              <a:rPr lang="en-US" dirty="0" err="1"/>
              <a:t>yo</a:t>
            </a:r>
            <a:r>
              <a:rPr lang="en-US" dirty="0"/>
              <a:t> male with newly diagnosed glioblastoma </a:t>
            </a:r>
            <a:r>
              <a:rPr lang="en-US" dirty="0" err="1"/>
              <a:t>multiforme</a:t>
            </a:r>
            <a:r>
              <a:rPr lang="en-US" dirty="0"/>
              <a:t> currently on corticosteroids</a:t>
            </a:r>
          </a:p>
          <a:p>
            <a:r>
              <a:rPr lang="en-US" dirty="0"/>
              <a:t>67 </a:t>
            </a:r>
            <a:r>
              <a:rPr lang="en-US" dirty="0" err="1"/>
              <a:t>yo</a:t>
            </a:r>
            <a:r>
              <a:rPr lang="en-US" dirty="0"/>
              <a:t> female with metastatic breast cancer with bone metastasis and brain metastasis w/ comorbid CKD</a:t>
            </a:r>
          </a:p>
          <a:p>
            <a:r>
              <a:rPr lang="en-US" dirty="0"/>
              <a:t>55 </a:t>
            </a:r>
            <a:r>
              <a:rPr lang="en-US" dirty="0" err="1"/>
              <a:t>yo</a:t>
            </a:r>
            <a:r>
              <a:rPr lang="en-US" dirty="0"/>
              <a:t> male with </a:t>
            </a:r>
            <a:r>
              <a:rPr lang="en-US" dirty="0" err="1"/>
              <a:t>PMHx</a:t>
            </a:r>
            <a:r>
              <a:rPr lang="en-US" dirty="0"/>
              <a:t> of PUD presenting with newly diagnosed prostate cancer with bone metastasis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472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669471"/>
          </a:xfrm>
        </p:spPr>
        <p:txBody>
          <a:bodyPr>
            <a:noAutofit/>
          </a:bodyPr>
          <a:lstStyle/>
          <a:p>
            <a:pPr algn="ctr"/>
            <a:r>
              <a:rPr lang="en-US" sz="4400" b="1" i="1" u="sng" dirty="0"/>
              <a:t>Acetaminophen</a:t>
            </a:r>
          </a:p>
        </p:txBody>
      </p:sp>
      <p:pic>
        <p:nvPicPr>
          <p:cNvPr id="5" name="Content Placeholder 4" descr="FTMAD: Resisting The Urge To Reduce A Low-Grade Fever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657850" y="457200"/>
            <a:ext cx="4514850" cy="5208813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387929"/>
            <a:ext cx="3932237" cy="4196441"/>
          </a:xfrm>
        </p:spPr>
        <p:txBody>
          <a:bodyPr>
            <a:normAutofit fontScale="92500" lnSpcReduction="20000"/>
          </a:bodyPr>
          <a:lstStyle/>
          <a:p>
            <a:pPr marL="228600" lvl="0" indent="-2286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prstClr val="black"/>
                </a:solidFill>
              </a:rPr>
              <a:t>Analgesic and antipyretic, not considered an anti-inflammatory </a:t>
            </a:r>
          </a:p>
          <a:p>
            <a:pPr marL="228600" lvl="0" indent="-2286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prstClr val="black"/>
                </a:solidFill>
              </a:rPr>
              <a:t>Mechanism is poorly understood</a:t>
            </a:r>
          </a:p>
          <a:p>
            <a:pPr marL="228600" lvl="0" indent="-2286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prstClr val="black"/>
                </a:solidFill>
              </a:rPr>
              <a:t>Used in various combination products</a:t>
            </a:r>
          </a:p>
          <a:p>
            <a:pPr marL="228600" lvl="0" indent="-2286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prstClr val="black"/>
                </a:solidFill>
              </a:rPr>
              <a:t>Preferred over NSAIDs for pediatric and elderly patients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0964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849086"/>
          </a:xfrm>
        </p:spPr>
        <p:txBody>
          <a:bodyPr>
            <a:normAutofit/>
          </a:bodyPr>
          <a:lstStyle/>
          <a:p>
            <a:pPr algn="ctr"/>
            <a:r>
              <a:rPr lang="en-US" sz="4400" b="1" i="1" u="sng" dirty="0"/>
              <a:t>Acetaminophen</a:t>
            </a:r>
          </a:p>
        </p:txBody>
      </p:sp>
      <p:pic>
        <p:nvPicPr>
          <p:cNvPr id="5" name="Content Placeholder 4" descr="Hepatotoxicidad: Consumo de Anabolizantes e Ibuprofeno | Norma Pernett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3457" y="1069522"/>
            <a:ext cx="3508149" cy="3347357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543050"/>
            <a:ext cx="3932237" cy="4325938"/>
          </a:xfrm>
        </p:spPr>
        <p:txBody>
          <a:bodyPr>
            <a:normAutofit fontScale="92500" lnSpcReduction="20000"/>
          </a:bodyPr>
          <a:lstStyle/>
          <a:p>
            <a:pPr marL="228600" lvl="0" indent="-2286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prstClr val="black"/>
                </a:solidFill>
              </a:rPr>
              <a:t>Hepatotoxicity is greatest concern with Acetaminophen</a:t>
            </a:r>
          </a:p>
          <a:p>
            <a:pPr marL="228600" lvl="0" indent="-2286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prstClr val="black"/>
                </a:solidFill>
              </a:rPr>
              <a:t>Suggested maximal dose of 650mg and maximal total dose of 3 grams or less  in a 24 hour period</a:t>
            </a:r>
          </a:p>
          <a:p>
            <a:pPr marL="228600" lvl="0" indent="-2286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prstClr val="black"/>
                </a:solidFill>
              </a:rPr>
              <a:t>No more than 325mg in combination opioid/APAP drugs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168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Opioid Epidemic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40400" y="753745"/>
            <a:ext cx="5791200" cy="4873625"/>
          </a:xfrm>
        </p:spPr>
      </p:pic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/>
              <a:t>Physicians are now in a catch 22- needing to manage chronic pain in patients previously treated with opioids, but now encouraged to NOT use  opioids.</a:t>
            </a:r>
          </a:p>
          <a:p>
            <a:endParaRPr lang="en-US" sz="2400" dirty="0"/>
          </a:p>
          <a:p>
            <a:r>
              <a:rPr lang="en-US" sz="2400" dirty="0"/>
              <a:t>This will require an approach with a strong knowledge base in non opioid analgesic medications.</a:t>
            </a:r>
          </a:p>
        </p:txBody>
      </p:sp>
    </p:spTree>
    <p:extLst>
      <p:ext uri="{BB962C8B-B14F-4D97-AF65-F5344CB8AC3E}">
        <p14:creationId xmlns:p14="http://schemas.microsoft.com/office/powerpoint/2010/main" val="151842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Cases for Tylenol-why or why not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60 </a:t>
            </a:r>
            <a:r>
              <a:rPr lang="en-US" dirty="0" err="1"/>
              <a:t>yo</a:t>
            </a:r>
            <a:r>
              <a:rPr lang="en-US" dirty="0"/>
              <a:t> female with ovarian cancer and bowel obstruction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with escalating pain requiring more frequent Lortab for pain</a:t>
            </a:r>
          </a:p>
          <a:p>
            <a:r>
              <a:rPr lang="en-US" dirty="0"/>
              <a:t>55 </a:t>
            </a:r>
            <a:r>
              <a:rPr lang="en-US" dirty="0" err="1"/>
              <a:t>yo</a:t>
            </a:r>
            <a:r>
              <a:rPr lang="en-US" dirty="0"/>
              <a:t> male with ischemic cardiomyopathy with comorbid gout and osteoarthritis</a:t>
            </a:r>
          </a:p>
          <a:p>
            <a:r>
              <a:rPr lang="en-US" dirty="0"/>
              <a:t>64 </a:t>
            </a:r>
            <a:r>
              <a:rPr lang="en-US" dirty="0" err="1"/>
              <a:t>yo</a:t>
            </a:r>
            <a:r>
              <a:rPr lang="en-US" dirty="0"/>
              <a:t> male with newly diagnosed glioblastoma </a:t>
            </a:r>
            <a:r>
              <a:rPr lang="en-US" dirty="0" err="1"/>
              <a:t>multiforme</a:t>
            </a:r>
            <a:r>
              <a:rPr lang="en-US" dirty="0"/>
              <a:t> with comorbid cirrhosis</a:t>
            </a:r>
          </a:p>
          <a:p>
            <a:r>
              <a:rPr lang="en-US" dirty="0"/>
              <a:t>67 </a:t>
            </a:r>
            <a:r>
              <a:rPr lang="en-US" dirty="0" err="1"/>
              <a:t>yo</a:t>
            </a:r>
            <a:r>
              <a:rPr lang="en-US" dirty="0"/>
              <a:t> female with metastatic breast cancer with bone metastasis and brain metastasis with current </a:t>
            </a:r>
            <a:r>
              <a:rPr lang="en-US" dirty="0" err="1"/>
              <a:t>etoh</a:t>
            </a:r>
            <a:r>
              <a:rPr lang="en-US" dirty="0"/>
              <a:t> abuse disorder</a:t>
            </a:r>
          </a:p>
          <a:p>
            <a:r>
              <a:rPr lang="en-US" dirty="0"/>
              <a:t>55 </a:t>
            </a:r>
            <a:r>
              <a:rPr lang="en-US" dirty="0" err="1"/>
              <a:t>yo</a:t>
            </a:r>
            <a:r>
              <a:rPr lang="en-US" dirty="0"/>
              <a:t> male with </a:t>
            </a:r>
            <a:r>
              <a:rPr lang="en-US" dirty="0" err="1"/>
              <a:t>PMHx</a:t>
            </a:r>
            <a:r>
              <a:rPr lang="en-US" dirty="0"/>
              <a:t> of PUD presenting with newly diagnosed prostate cancer with bone metastasis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507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767443"/>
          </a:xfrm>
        </p:spPr>
        <p:txBody>
          <a:bodyPr>
            <a:noAutofit/>
          </a:bodyPr>
          <a:lstStyle/>
          <a:p>
            <a:r>
              <a:rPr lang="en-US" sz="3600" b="1" i="1" u="sng" dirty="0"/>
              <a:t>Adjuvant Analgesics</a:t>
            </a:r>
          </a:p>
        </p:txBody>
      </p:sp>
      <p:pic>
        <p:nvPicPr>
          <p:cNvPr id="6" name="Content Placeholder 5" descr="egghead23's world | Hold on…I'll get to it. | Page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936740" y="587148"/>
            <a:ext cx="4142581" cy="4873625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445079"/>
            <a:ext cx="3932237" cy="4423909"/>
          </a:xfrm>
        </p:spPr>
        <p:txBody>
          <a:bodyPr/>
          <a:lstStyle/>
          <a:p>
            <a:pPr marL="228600" lvl="0" indent="-2286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prstClr val="black"/>
                </a:solidFill>
              </a:rPr>
              <a:t>A drug that has a primary indication other than pain, but is analgesic in some painful conditions</a:t>
            </a:r>
          </a:p>
          <a:p>
            <a:pPr lvl="0"/>
            <a:endParaRPr lang="en-US" sz="3200" dirty="0">
              <a:solidFill>
                <a:prstClr val="black"/>
              </a:solidFill>
            </a:endParaRPr>
          </a:p>
          <a:p>
            <a:pPr marL="228600" lvl="0" indent="-2286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prstClr val="black"/>
                </a:solidFill>
              </a:rPr>
              <a:t>Sometimes called “co-analgesic”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5476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08313"/>
          </a:xfrm>
        </p:spPr>
        <p:txBody>
          <a:bodyPr>
            <a:normAutofit/>
          </a:bodyPr>
          <a:lstStyle/>
          <a:p>
            <a:r>
              <a:rPr lang="en-US" sz="5400" dirty="0"/>
              <a:t>Adjuvant Analgesics/ Co-analgesics 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4115938"/>
              </p:ext>
            </p:extLst>
          </p:nvPr>
        </p:nvGraphicFramePr>
        <p:xfrm>
          <a:off x="838200" y="971552"/>
          <a:ext cx="10515600" cy="5445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43920">
                <a:tc>
                  <a:txBody>
                    <a:bodyPr/>
                    <a:lstStyle/>
                    <a:p>
                      <a:r>
                        <a:rPr lang="en-US" dirty="0"/>
                        <a:t>Multipurpose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Neuropathic pain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Topical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Bone Pain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Bowel obstruction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Musculo</a:t>
                      </a:r>
                      <a:r>
                        <a:rPr lang="en-US" dirty="0"/>
                        <a:t>-skeletal/</a:t>
                      </a:r>
                      <a:r>
                        <a:rPr lang="en-US" dirty="0" err="1"/>
                        <a:t>Misc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3920">
                <a:tc>
                  <a:txBody>
                    <a:bodyPr/>
                    <a:lstStyle/>
                    <a:p>
                      <a:r>
                        <a:rPr lang="en-US" dirty="0"/>
                        <a:t>Antidepressants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Anticonvulsants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Capsaicin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Calcitonin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Octreotide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Muscle relaxants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3920">
                <a:tc>
                  <a:txBody>
                    <a:bodyPr/>
                    <a:lstStyle/>
                    <a:p>
                      <a:r>
                        <a:rPr lang="en-US" dirty="0"/>
                        <a:t>Corticosteroids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Sodium</a:t>
                      </a:r>
                      <a:r>
                        <a:rPr lang="en-US" baseline="0" dirty="0"/>
                        <a:t> Channel Blockers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Local</a:t>
                      </a:r>
                      <a:r>
                        <a:rPr lang="en-US" baseline="0" dirty="0"/>
                        <a:t> anesthetics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Bisphosphonate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Anticholinergics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Psychostimulant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980">
                <a:tc>
                  <a:txBody>
                    <a:bodyPr/>
                    <a:lstStyle/>
                    <a:p>
                      <a:r>
                        <a:rPr lang="en-US" dirty="0"/>
                        <a:t>Alpha-2 adrenergic agonists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N-Methyl-D</a:t>
                      </a:r>
                      <a:r>
                        <a:rPr lang="en-US" baseline="0" dirty="0"/>
                        <a:t> Aspartate Receptor blockers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NSAIDS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Radio-</a:t>
                      </a:r>
                    </a:p>
                    <a:p>
                      <a:r>
                        <a:rPr lang="en-US" dirty="0"/>
                        <a:t>pharmaceuticals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Corticosteroids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3920">
                <a:tc>
                  <a:txBody>
                    <a:bodyPr/>
                    <a:lstStyle/>
                    <a:p>
                      <a:r>
                        <a:rPr lang="en-US" dirty="0"/>
                        <a:t>Neuroleptics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Cannabinoids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NSAIDs and corticosteroids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4392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Misc.</a:t>
                      </a:r>
                      <a:r>
                        <a:rPr lang="en-US" baseline="0" dirty="0"/>
                        <a:t> (baclofen, calcitonin)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51608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Antidepressants</a:t>
            </a:r>
          </a:p>
        </p:txBody>
      </p:sp>
      <p:pic>
        <p:nvPicPr>
          <p:cNvPr id="7" name="Content Placeholder 6" descr="... of the pill: cutting out the guesswork in prescribing &lt;strong&gt;antidepressants&lt;/strong&gt;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12803" y="609147"/>
            <a:ext cx="5677136" cy="4351338"/>
          </a:xfrm>
        </p:spPr>
      </p:pic>
    </p:spTree>
    <p:extLst>
      <p:ext uri="{BB962C8B-B14F-4D97-AF65-F5344CB8AC3E}">
        <p14:creationId xmlns:p14="http://schemas.microsoft.com/office/powerpoint/2010/main" val="21462099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Analgesic Antidepressants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Used primarily for neuropathic pain, sometimes in chronic pain</a:t>
            </a:r>
          </a:p>
          <a:p>
            <a:r>
              <a:rPr lang="en-US" dirty="0"/>
              <a:t>Mechanism based on enhanced availability of monoamines at synapses within the descending inhibiting pain modulating nervous system</a:t>
            </a:r>
          </a:p>
          <a:p>
            <a:r>
              <a:rPr lang="en-US" dirty="0"/>
              <a:t>Best established with SNRIs and TCAs  (bupropion and SSRI used less)</a:t>
            </a:r>
          </a:p>
          <a:p>
            <a:r>
              <a:rPr lang="en-US" dirty="0"/>
              <a:t>Preferred SNRI is  duloxetine, preferred TCA is nortriptyline or </a:t>
            </a:r>
            <a:r>
              <a:rPr lang="en-US" dirty="0" err="1"/>
              <a:t>despiramine</a:t>
            </a:r>
            <a:r>
              <a:rPr lang="en-US" dirty="0"/>
              <a:t> </a:t>
            </a:r>
          </a:p>
          <a:p>
            <a:r>
              <a:rPr lang="en-US" dirty="0"/>
              <a:t>Benefit of bupropion has been suggested in some studies and is more activating (but contraindicated with history of seizures)</a:t>
            </a:r>
          </a:p>
          <a:p>
            <a:r>
              <a:rPr lang="en-US" dirty="0"/>
              <a:t>First line without depression</a:t>
            </a:r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/>
              <a:t> gabapentin or </a:t>
            </a:r>
            <a:r>
              <a:rPr lang="en-US" dirty="0" err="1"/>
              <a:t>pregabalin</a:t>
            </a:r>
            <a:r>
              <a:rPr lang="en-US" b="1" dirty="0"/>
              <a:t> </a:t>
            </a:r>
          </a:p>
          <a:p>
            <a:r>
              <a:rPr lang="en-US" dirty="0"/>
              <a:t>First line with depression</a:t>
            </a:r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/>
              <a:t> SNRIs or </a:t>
            </a:r>
            <a:r>
              <a:rPr lang="en-US" dirty="0" err="1"/>
              <a:t>tricylics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595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Corticosteroids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i="1" dirty="0"/>
              <a:t>Multipurpose</a:t>
            </a:r>
            <a:r>
              <a:rPr lang="en-US" dirty="0"/>
              <a:t> medication-nausea, pain, anorexia, malaise/fatigue, pain</a:t>
            </a:r>
          </a:p>
          <a:p>
            <a:r>
              <a:rPr lang="en-US" dirty="0"/>
              <a:t>Pain uses related to neuropathic pain, bone pain, pain associated with capsular expansion or duct obstruction, bowel obstruction, or lymphedema, and HA associated with ICP</a:t>
            </a:r>
          </a:p>
          <a:p>
            <a:r>
              <a:rPr lang="en-US" b="1" i="1" u="sng" dirty="0" err="1"/>
              <a:t>Decadron</a:t>
            </a:r>
            <a:r>
              <a:rPr lang="en-US" b="1" i="1" u="sng" dirty="0"/>
              <a:t> preferred </a:t>
            </a:r>
            <a:r>
              <a:rPr lang="en-US" dirty="0"/>
              <a:t>due to longer half life (daily dosing possible) and relatively low mineralocorticoid effects</a:t>
            </a:r>
          </a:p>
          <a:p>
            <a:r>
              <a:rPr lang="en-US" dirty="0" err="1"/>
              <a:t>Decadron</a:t>
            </a:r>
            <a:r>
              <a:rPr lang="en-US" dirty="0"/>
              <a:t> 1 to 2mg Po or IV BID starting (sometimes after loading dose of 10mg)– unless using for ICP or bowel obstruction</a:t>
            </a:r>
          </a:p>
          <a:p>
            <a:r>
              <a:rPr lang="en-US" dirty="0"/>
              <a:t>Long term risk with myopathy, immunocompromise, steroid induced diabetes, osteoporosis, and </a:t>
            </a:r>
            <a:r>
              <a:rPr lang="en-US" dirty="0" err="1"/>
              <a:t>hypoadrenalism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055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/>
              <a:t>Alpha-2 adrenergic agonists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34886"/>
            <a:ext cx="10515600" cy="4642077"/>
          </a:xfrm>
        </p:spPr>
        <p:txBody>
          <a:bodyPr/>
          <a:lstStyle/>
          <a:p>
            <a:r>
              <a:rPr lang="en-US" b="1" i="1" u="sng" dirty="0"/>
              <a:t>Clonidine</a:t>
            </a:r>
            <a:r>
              <a:rPr lang="en-US" dirty="0"/>
              <a:t> and </a:t>
            </a:r>
            <a:r>
              <a:rPr lang="en-US" b="1" i="1" u="sng" dirty="0" err="1"/>
              <a:t>tizanidine</a:t>
            </a:r>
            <a:r>
              <a:rPr lang="en-US" dirty="0"/>
              <a:t> used</a:t>
            </a:r>
          </a:p>
          <a:p>
            <a:r>
              <a:rPr lang="en-US" dirty="0"/>
              <a:t>Clonidine can be given orally, </a:t>
            </a:r>
            <a:r>
              <a:rPr lang="en-US" dirty="0" err="1"/>
              <a:t>transdermally</a:t>
            </a:r>
            <a:r>
              <a:rPr lang="en-US" dirty="0"/>
              <a:t>, or </a:t>
            </a:r>
            <a:r>
              <a:rPr lang="en-US" dirty="0" err="1"/>
              <a:t>intraspinally</a:t>
            </a:r>
            <a:endParaRPr lang="en-US" dirty="0"/>
          </a:p>
          <a:p>
            <a:r>
              <a:rPr lang="en-US" dirty="0"/>
              <a:t>Spinally administered more for neuropathic than nociceptive</a:t>
            </a:r>
          </a:p>
          <a:p>
            <a:r>
              <a:rPr lang="en-US" dirty="0"/>
              <a:t>Side effects</a:t>
            </a:r>
            <a:r>
              <a:rPr lang="en-US" dirty="0">
                <a:sym typeface="Wingdings" panose="05000000000000000000" pitchFamily="2" charset="2"/>
              </a:rPr>
              <a:t> dry mouth, hypotension (orthostatic), and </a:t>
            </a:r>
            <a:r>
              <a:rPr lang="en-US" dirty="0" err="1">
                <a:sym typeface="Wingdings" panose="05000000000000000000" pitchFamily="2" charset="2"/>
              </a:rPr>
              <a:t>somnulence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4588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b="1" i="1" u="sng" dirty="0"/>
              <a:t>Anticonvulsants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Gabapentin and </a:t>
            </a:r>
            <a:r>
              <a:rPr lang="en-US" dirty="0" err="1"/>
              <a:t>pregabalin</a:t>
            </a:r>
            <a:r>
              <a:rPr lang="en-US" dirty="0"/>
              <a:t> act by binding to the alpha-2 delta protein modulator of the N type, gated calcium channel</a:t>
            </a:r>
            <a:r>
              <a:rPr lang="en-US" dirty="0">
                <a:sym typeface="Wingdings" panose="05000000000000000000" pitchFamily="2" charset="2"/>
              </a:rPr>
              <a:t> which then reduces calcium influx into the neuron, and lessens the likelihood of depolarization</a:t>
            </a:r>
          </a:p>
          <a:p>
            <a:r>
              <a:rPr lang="en-US" b="1" i="1" u="sng" dirty="0">
                <a:sym typeface="Wingdings" panose="05000000000000000000" pitchFamily="2" charset="2"/>
              </a:rPr>
              <a:t>No drug-drug interactions, not metabolized by the liver (unlike other anticonvulsants)</a:t>
            </a:r>
          </a:p>
          <a:p>
            <a:r>
              <a:rPr lang="en-US" b="1" i="1" u="sng" dirty="0">
                <a:sym typeface="Wingdings" panose="05000000000000000000" pitchFamily="2" charset="2"/>
              </a:rPr>
              <a:t>Gabapentin has a pharmacokinetic ceiling (usually 1800mg per day), </a:t>
            </a:r>
            <a:r>
              <a:rPr lang="en-US" b="1" i="1" u="sng" dirty="0" err="1">
                <a:sym typeface="Wingdings" panose="05000000000000000000" pitchFamily="2" charset="2"/>
              </a:rPr>
              <a:t>pregabalin</a:t>
            </a:r>
            <a:r>
              <a:rPr lang="en-US" b="1" i="1" u="sng" dirty="0">
                <a:sym typeface="Wingdings" panose="05000000000000000000" pitchFamily="2" charset="2"/>
              </a:rPr>
              <a:t> does not </a:t>
            </a:r>
          </a:p>
          <a:p>
            <a:pPr marL="0" indent="0">
              <a:buNone/>
            </a:pPr>
            <a:endParaRPr lang="en-US" b="1" i="1" u="sng" dirty="0"/>
          </a:p>
        </p:txBody>
      </p:sp>
    </p:spTree>
    <p:extLst>
      <p:ext uri="{BB962C8B-B14F-4D97-AF65-F5344CB8AC3E}">
        <p14:creationId xmlns:p14="http://schemas.microsoft.com/office/powerpoint/2010/main" val="3511938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4602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600" dirty="0"/>
              <a:t>Dosing of anticonvulsants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839788" y="1461407"/>
            <a:ext cx="5157787" cy="759279"/>
          </a:xfrm>
        </p:spPr>
        <p:txBody>
          <a:bodyPr>
            <a:normAutofit/>
          </a:bodyPr>
          <a:lstStyle/>
          <a:p>
            <a:r>
              <a:rPr lang="en-US" sz="4000" dirty="0"/>
              <a:t>Gabapentin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Start with 100 to 300mg daily and increase dose gradually every few days to max dosing of 3600mg per day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6072187" y="1461407"/>
            <a:ext cx="5183188" cy="759279"/>
          </a:xfrm>
        </p:spPr>
        <p:txBody>
          <a:bodyPr>
            <a:normAutofit/>
          </a:bodyPr>
          <a:lstStyle/>
          <a:p>
            <a:r>
              <a:rPr lang="en-US" sz="4000" dirty="0" err="1"/>
              <a:t>Pregabalin</a:t>
            </a:r>
            <a:endParaRPr lang="en-US" sz="400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6172200" y="2392136"/>
            <a:ext cx="5183188" cy="379752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Start at 50mg to 75 mg daily in two divided doses and titrate to 150 to 300mg twice daily over 1 week</a:t>
            </a:r>
          </a:p>
        </p:txBody>
      </p:sp>
    </p:spTree>
    <p:extLst>
      <p:ext uri="{BB962C8B-B14F-4D97-AF65-F5344CB8AC3E}">
        <p14:creationId xmlns:p14="http://schemas.microsoft.com/office/powerpoint/2010/main" val="250515897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38200" y="146958"/>
            <a:ext cx="10515600" cy="5715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Bone Pain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6787840"/>
              </p:ext>
            </p:extLst>
          </p:nvPr>
        </p:nvGraphicFramePr>
        <p:xfrm>
          <a:off x="838200" y="839972"/>
          <a:ext cx="10515600" cy="560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37973">
                <a:tc>
                  <a:txBody>
                    <a:bodyPr/>
                    <a:lstStyle/>
                    <a:p>
                      <a:r>
                        <a:rPr lang="en-US" dirty="0"/>
                        <a:t>Bisphosphonates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Calcitonin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Denosumab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Bone Targeted Radioisotopes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Corticosteroids and NSAIDS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51405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Inhibit osteoclast activity, stimulate</a:t>
                      </a:r>
                      <a:r>
                        <a:rPr lang="en-US" sz="1600" baseline="0" dirty="0"/>
                        <a:t> osteoblasts to produce osteoclast –inhibiting factor, and causing osteoclast apoptosis</a:t>
                      </a:r>
                      <a:endParaRPr lang="en-US" sz="16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Renal function warnings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Temporary flu</a:t>
                      </a:r>
                      <a:r>
                        <a:rPr lang="en-US" sz="1600" baseline="0" dirty="0"/>
                        <a:t> like syndrome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/>
                        <a:t>Hypocalcemia (VIT D deficient)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/>
                        <a:t>Osteonecrosis of the jaw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/>
                        <a:t>Typical dosing of </a:t>
                      </a:r>
                      <a:r>
                        <a:rPr lang="en-US" sz="1600" baseline="0" dirty="0" err="1"/>
                        <a:t>zometa</a:t>
                      </a:r>
                      <a:r>
                        <a:rPr lang="en-US" sz="1600" baseline="0" dirty="0"/>
                        <a:t>: 4mg IV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err="1"/>
                        <a:t>Ibandronate</a:t>
                      </a:r>
                      <a:r>
                        <a:rPr lang="en-US" sz="1600" baseline="0" dirty="0"/>
                        <a:t> has oral and IV forms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Conflicting evidence of efficacy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Inhibits osteoclast activity by targeting receptor activator of nuclear factor Kappa B ligand (RANKL)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Compared</a:t>
                      </a:r>
                      <a:r>
                        <a:rPr lang="en-US" sz="1600" baseline="0" dirty="0"/>
                        <a:t> to </a:t>
                      </a:r>
                      <a:r>
                        <a:rPr lang="en-US" sz="1600" baseline="0" dirty="0" err="1"/>
                        <a:t>zoledronic</a:t>
                      </a:r>
                      <a:r>
                        <a:rPr lang="en-US" sz="1600" baseline="0" dirty="0"/>
                        <a:t> acid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/>
                        <a:t>Same side effects as bisphosphonates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/>
                        <a:t>One advantage over </a:t>
                      </a:r>
                      <a:r>
                        <a:rPr lang="en-US" sz="1600" baseline="0" dirty="0" err="1"/>
                        <a:t>zometa</a:t>
                      </a:r>
                      <a:r>
                        <a:rPr lang="en-US" sz="1600" baseline="0" dirty="0"/>
                        <a:t> is quick infusion and lack of renal function impairment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Examples include strontium-89</a:t>
                      </a:r>
                      <a:r>
                        <a:rPr lang="en-US" sz="1600" baseline="0" dirty="0"/>
                        <a:t> and samarium-153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/>
                        <a:t>Provides a short lived radiation source to bisphosphonate molecule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/>
                        <a:t>Usually limited in use as causes </a:t>
                      </a:r>
                      <a:r>
                        <a:rPr lang="en-US" sz="1600" baseline="0" dirty="0" err="1"/>
                        <a:t>myelosupression</a:t>
                      </a:r>
                      <a:r>
                        <a:rPr lang="en-US" sz="1600" baseline="0" dirty="0"/>
                        <a:t> (12 weeks after)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/>
                        <a:t> Can cause a transitory pain flare immediately after (5 to 10% of patients)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Lack of evidence</a:t>
                      </a:r>
                      <a:r>
                        <a:rPr lang="en-US" baseline="0" dirty="0"/>
                        <a:t> based literature for use of corticosteroids in pain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3573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u="sng" dirty="0"/>
              <a:t>Nature of Pain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7591646"/>
              </p:ext>
            </p:extLst>
          </p:nvPr>
        </p:nvGraphicFramePr>
        <p:xfrm>
          <a:off x="5183188" y="987425"/>
          <a:ext cx="61722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Unpleasant sensory </a:t>
            </a:r>
            <a:r>
              <a:rPr lang="en-US" sz="2800" b="1" i="1" dirty="0"/>
              <a:t>and</a:t>
            </a:r>
            <a:r>
              <a:rPr lang="en-US" sz="2800" dirty="0"/>
              <a:t> emotional experience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i="1" u="sng" dirty="0"/>
              <a:t>Subjective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Palliative care providers consider pain as </a:t>
            </a:r>
            <a:r>
              <a:rPr lang="en-US" sz="2800" b="1" i="1" u="sng" dirty="0"/>
              <a:t>total pain</a:t>
            </a:r>
          </a:p>
        </p:txBody>
      </p:sp>
    </p:spTree>
    <p:extLst>
      <p:ext uri="{BB962C8B-B14F-4D97-AF65-F5344CB8AC3E}">
        <p14:creationId xmlns:p14="http://schemas.microsoft.com/office/powerpoint/2010/main" val="117814929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0850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b="1" i="1" u="sng" dirty="0"/>
              <a:t>Cannabinoids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63436"/>
            <a:ext cx="10515600" cy="481352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Derived from the cannabis plant, which contains over 400 compounds, including more than 60 cannabinoids. </a:t>
            </a:r>
          </a:p>
          <a:p>
            <a:r>
              <a:rPr lang="en-US" dirty="0"/>
              <a:t>Primary psychoactive cannabinoid is delta-9-tetrahydrocannabinol (THC, also known as </a:t>
            </a:r>
            <a:r>
              <a:rPr lang="en-US" dirty="0" err="1"/>
              <a:t>dronabinol</a:t>
            </a:r>
            <a:r>
              <a:rPr lang="en-US" dirty="0"/>
              <a:t>)</a:t>
            </a:r>
          </a:p>
          <a:p>
            <a:r>
              <a:rPr lang="en-US" dirty="0"/>
              <a:t>Mechanism is related to endogenous system that includes cannabinoid-like ligands (endocannabinoids) as well as multiple receptors in the CNS and periphery</a:t>
            </a:r>
          </a:p>
          <a:p>
            <a:r>
              <a:rPr lang="en-US" dirty="0" err="1"/>
              <a:t>Sativex</a:t>
            </a:r>
            <a:r>
              <a:rPr lang="en-US" dirty="0"/>
              <a:t> =</a:t>
            </a:r>
            <a:r>
              <a:rPr lang="en-US" dirty="0" err="1"/>
              <a:t>nabiximols</a:t>
            </a:r>
            <a:r>
              <a:rPr lang="en-US" dirty="0"/>
              <a:t> (approved in Canada) is an </a:t>
            </a:r>
            <a:r>
              <a:rPr lang="en-US" dirty="0" err="1"/>
              <a:t>oromucosal</a:t>
            </a:r>
            <a:r>
              <a:rPr lang="en-US" dirty="0"/>
              <a:t> spray which includes THC and </a:t>
            </a:r>
            <a:r>
              <a:rPr lang="en-US" dirty="0" err="1"/>
              <a:t>cannabidol</a:t>
            </a:r>
            <a:r>
              <a:rPr lang="en-US" dirty="0"/>
              <a:t>, approved for neuropathic pain in MS and cancer</a:t>
            </a:r>
          </a:p>
          <a:p>
            <a:r>
              <a:rPr lang="en-US" dirty="0" err="1"/>
              <a:t>Nabilone</a:t>
            </a:r>
            <a:r>
              <a:rPr lang="en-US" dirty="0"/>
              <a:t> is started at 0.5mg to 1mg </a:t>
            </a:r>
            <a:r>
              <a:rPr lang="en-US" dirty="0" err="1"/>
              <a:t>qhs</a:t>
            </a:r>
            <a:r>
              <a:rPr lang="en-US" dirty="0"/>
              <a:t> and titrated up to 3mg BID </a:t>
            </a:r>
          </a:p>
          <a:p>
            <a:r>
              <a:rPr lang="en-US" dirty="0"/>
              <a:t>THC (</a:t>
            </a:r>
            <a:r>
              <a:rPr lang="en-US" dirty="0" err="1"/>
              <a:t>Dronabinol</a:t>
            </a:r>
            <a:r>
              <a:rPr lang="en-US" dirty="0"/>
              <a:t>) is started at 2.5mg daily or twice daily</a:t>
            </a:r>
          </a:p>
          <a:p>
            <a:r>
              <a:rPr lang="en-US" dirty="0"/>
              <a:t>Side Effects: dizziness, </a:t>
            </a:r>
            <a:r>
              <a:rPr lang="en-US" dirty="0" err="1"/>
              <a:t>somnulence</a:t>
            </a:r>
            <a:r>
              <a:rPr lang="en-US" dirty="0"/>
              <a:t>, and dry mouth</a:t>
            </a:r>
          </a:p>
        </p:txBody>
      </p:sp>
    </p:spTree>
    <p:extLst>
      <p:ext uri="{BB962C8B-B14F-4D97-AF65-F5344CB8AC3E}">
        <p14:creationId xmlns:p14="http://schemas.microsoft.com/office/powerpoint/2010/main" val="291802422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i="1" u="sng" dirty="0"/>
              <a:t>Ketamine, NMDA receptor antagonist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85900"/>
            <a:ext cx="10515600" cy="4691063"/>
          </a:xfrm>
        </p:spPr>
        <p:txBody>
          <a:bodyPr>
            <a:normAutofit/>
          </a:bodyPr>
          <a:lstStyle/>
          <a:p>
            <a:r>
              <a:rPr lang="en-US" dirty="0"/>
              <a:t>N-methyl-D-aspartate receptor antagonist, Ketamine involved in the CNS (sensitization of the central neurons and the functioning of the opioid receptor and possible analgesic properties)</a:t>
            </a:r>
          </a:p>
          <a:p>
            <a:r>
              <a:rPr lang="en-US" dirty="0"/>
              <a:t>Used primarily in </a:t>
            </a:r>
            <a:r>
              <a:rPr lang="en-US" b="1" i="1" u="sng" dirty="0"/>
              <a:t>refractory pain (neuropathic suspected) at end of life</a:t>
            </a:r>
          </a:p>
          <a:p>
            <a:r>
              <a:rPr lang="en-US" dirty="0"/>
              <a:t>Extensive list of side effects, including </a:t>
            </a:r>
            <a:r>
              <a:rPr lang="en-US" b="1" i="1" u="sng" dirty="0"/>
              <a:t>delirium/hallucination </a:t>
            </a:r>
            <a:r>
              <a:rPr lang="en-US" dirty="0"/>
              <a:t>and as such </a:t>
            </a:r>
            <a:r>
              <a:rPr lang="en-US" b="1" i="1" u="sng" dirty="0"/>
              <a:t>usually given with benzodiazepine or neuroleptic</a:t>
            </a:r>
          </a:p>
          <a:p>
            <a:r>
              <a:rPr lang="en-US" dirty="0"/>
              <a:t>Dose- 0.05 to 0.4mg/kg/h infusion after initial 0.1 to 0.5mg/kg bolus dose or IV burst doses 0.25 to 0.5mg/kg or oral doses 0.3 to 0.5mg/kg </a:t>
            </a:r>
            <a:r>
              <a:rPr lang="en-US" dirty="0" err="1"/>
              <a:t>tid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28146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/>
              <a:t>Topical Agents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1194649"/>
              </p:ext>
            </p:extLst>
          </p:nvPr>
        </p:nvGraphicFramePr>
        <p:xfrm>
          <a:off x="646814" y="1453483"/>
          <a:ext cx="10515600" cy="42534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253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324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95870">
                <a:tc>
                  <a:txBody>
                    <a:bodyPr/>
                    <a:lstStyle/>
                    <a:p>
                      <a:r>
                        <a:rPr lang="en-US" dirty="0"/>
                        <a:t>Capsaicin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Lidocaine patch or gel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EMLA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NSAIDs/other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483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Constituent</a:t>
                      </a:r>
                      <a:r>
                        <a:rPr lang="en-US" baseline="0" dirty="0"/>
                        <a:t> of chili pepper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Depletes substance P form afferent C fibers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Available as cream or patch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Used for focal areas of neuropathy or </a:t>
                      </a:r>
                      <a:r>
                        <a:rPr lang="en-US" baseline="0" dirty="0" err="1"/>
                        <a:t>arthropathy</a:t>
                      </a:r>
                      <a:endParaRPr lang="en-US" baseline="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Must use for several weeks/4 times a day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Lidocaine</a:t>
                      </a:r>
                      <a:r>
                        <a:rPr lang="en-US" baseline="0" dirty="0"/>
                        <a:t> 5% patch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Can use q 24 hours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Patches expensive, may be less expensive to use gel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Can cut patches and can apply up to 3 or 4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Eutectic mixture of local anesthetics (1:1 mix of </a:t>
                      </a:r>
                      <a:r>
                        <a:rPr lang="en-US" dirty="0" err="1"/>
                        <a:t>prilocaine</a:t>
                      </a:r>
                      <a:r>
                        <a:rPr lang="en-US" baseline="0" dirty="0"/>
                        <a:t> and lignocaine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Used to prevent pain at incision or puncture sites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Short lived anesthetic that is expensive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Diclofenac patch  1.3% or 1% gel</a:t>
                      </a:r>
                      <a:r>
                        <a:rPr lang="en-US" baseline="0" dirty="0"/>
                        <a:t> available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Patch is applied BID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Gel dose is 2 to 4 gm </a:t>
                      </a:r>
                      <a:r>
                        <a:rPr lang="en-US" baseline="0" dirty="0" err="1"/>
                        <a:t>qid</a:t>
                      </a:r>
                      <a:r>
                        <a:rPr lang="en-US" baseline="0" dirty="0"/>
                        <a:t> for 7 days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Other- cream with </a:t>
                      </a:r>
                      <a:r>
                        <a:rPr lang="en-US" baseline="0" dirty="0" err="1"/>
                        <a:t>tricylic</a:t>
                      </a:r>
                      <a:r>
                        <a:rPr lang="en-US" baseline="0" dirty="0"/>
                        <a:t> (amitriptyline 2% with or without ketamine1%) for neuropathic pain with conflicting evidence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Topical doxepin for </a:t>
                      </a:r>
                      <a:r>
                        <a:rPr lang="en-US" baseline="0" dirty="0" err="1"/>
                        <a:t>pruritis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659790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6958"/>
            <a:ext cx="10515600" cy="759278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Bowel Obstruction Analgesics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2480636"/>
              </p:ext>
            </p:extLst>
          </p:nvPr>
        </p:nvGraphicFramePr>
        <p:xfrm>
          <a:off x="838200" y="1061359"/>
          <a:ext cx="10515600" cy="38943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0896">
                <a:tc>
                  <a:txBody>
                    <a:bodyPr/>
                    <a:lstStyle/>
                    <a:p>
                      <a:r>
                        <a:rPr lang="en-US" dirty="0"/>
                        <a:t>Corticosteroids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Octreotide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Anticholinergics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346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Various dosing regimens have been recommended,</a:t>
                      </a:r>
                      <a:r>
                        <a:rPr lang="en-US" baseline="0" dirty="0"/>
                        <a:t>  tend to use </a:t>
                      </a:r>
                      <a:r>
                        <a:rPr lang="en-US" baseline="0" dirty="0" err="1"/>
                        <a:t>decadron</a:t>
                      </a:r>
                      <a:r>
                        <a:rPr lang="en-US" baseline="0" dirty="0"/>
                        <a:t> 4mg q6 or q 8hour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Risk of perforation concerning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Mechanism  unknown, suspected to decrease edema surrounding tumors and obstruction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Mechanism is the inhibition of secretion of gastric, pancreatic, and intestinal secretions and reduced</a:t>
                      </a:r>
                      <a:r>
                        <a:rPr lang="en-US" baseline="0" dirty="0"/>
                        <a:t> GI motility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Usually dose 50 to 100mcg subcutaneously TID for short course (usually 3 to 5 days)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Scopolamine</a:t>
                      </a:r>
                      <a:r>
                        <a:rPr lang="en-US" baseline="0" dirty="0"/>
                        <a:t> and </a:t>
                      </a:r>
                      <a:r>
                        <a:rPr lang="en-US" baseline="0" dirty="0" err="1"/>
                        <a:t>Glycopyrrolate</a:t>
                      </a:r>
                      <a:r>
                        <a:rPr lang="en-US" baseline="0" dirty="0"/>
                        <a:t> used primarily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Decreases secretions and decreases GI motility as well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115110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Acupuncture and TENS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08894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Acupuncture	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839788" y="2090057"/>
            <a:ext cx="5157787" cy="4099606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Very old procedure for pain management</a:t>
            </a:r>
          </a:p>
          <a:p>
            <a:r>
              <a:rPr lang="en-US" dirty="0"/>
              <a:t>In category with cupping, scarification, cauterization</a:t>
            </a:r>
          </a:p>
          <a:p>
            <a:r>
              <a:rPr lang="en-US" dirty="0"/>
              <a:t>Acupuncture releases multiple endogenous substances (Beta-endorphin, </a:t>
            </a:r>
            <a:r>
              <a:rPr lang="en-US" dirty="0" err="1"/>
              <a:t>metenkephalin</a:t>
            </a:r>
            <a:r>
              <a:rPr lang="en-US" dirty="0"/>
              <a:t>, and </a:t>
            </a:r>
            <a:r>
              <a:rPr lang="en-US" dirty="0" err="1"/>
              <a:t>dynorphins</a:t>
            </a:r>
            <a:r>
              <a:rPr lang="en-US" dirty="0"/>
              <a:t> which activate opioid receptors; releases serotonin and oxytocin, endogenous steroids. It also up regulates opioid gene production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335416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TENS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6172200" y="2090057"/>
            <a:ext cx="5183188" cy="4099606"/>
          </a:xfrm>
        </p:spPr>
        <p:txBody>
          <a:bodyPr/>
          <a:lstStyle/>
          <a:p>
            <a:r>
              <a:rPr lang="en-US" dirty="0"/>
              <a:t>Historically used, dating back to 2500 BC</a:t>
            </a:r>
          </a:p>
          <a:p>
            <a:r>
              <a:rPr lang="en-US" dirty="0"/>
              <a:t>Mechanism thought to be due to the “gate theory”, selective electrical stimulation of the certain nerves block the pain impulses to the brain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08530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Generals…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485901"/>
            <a:ext cx="10515600" cy="3943350"/>
          </a:xfrm>
        </p:spPr>
        <p:txBody>
          <a:bodyPr/>
          <a:lstStyle/>
          <a:p>
            <a:r>
              <a:rPr lang="en-US" dirty="0"/>
              <a:t>60 </a:t>
            </a:r>
            <a:r>
              <a:rPr lang="en-US" dirty="0" err="1"/>
              <a:t>yo</a:t>
            </a:r>
            <a:r>
              <a:rPr lang="en-US" dirty="0"/>
              <a:t> female with ovarian cancer and bowel obstruction</a:t>
            </a:r>
          </a:p>
          <a:p>
            <a:r>
              <a:rPr lang="en-US" dirty="0"/>
              <a:t>55 </a:t>
            </a:r>
            <a:r>
              <a:rPr lang="en-US" dirty="0" err="1"/>
              <a:t>yo</a:t>
            </a:r>
            <a:r>
              <a:rPr lang="en-US" dirty="0"/>
              <a:t> male with ischemic cardiomyopathy with comorbid gout and osteoarthritis</a:t>
            </a:r>
          </a:p>
          <a:p>
            <a:r>
              <a:rPr lang="en-US" dirty="0"/>
              <a:t>64 </a:t>
            </a:r>
            <a:r>
              <a:rPr lang="en-US" dirty="0" err="1"/>
              <a:t>yo</a:t>
            </a:r>
            <a:r>
              <a:rPr lang="en-US" dirty="0"/>
              <a:t> male with newly diagnosed glioblastoma </a:t>
            </a:r>
            <a:r>
              <a:rPr lang="en-US" dirty="0" err="1"/>
              <a:t>multiforme</a:t>
            </a:r>
            <a:endParaRPr lang="en-US" dirty="0"/>
          </a:p>
          <a:p>
            <a:r>
              <a:rPr lang="en-US" dirty="0"/>
              <a:t>67 </a:t>
            </a:r>
            <a:r>
              <a:rPr lang="en-US" dirty="0" err="1"/>
              <a:t>yo</a:t>
            </a:r>
            <a:r>
              <a:rPr lang="en-US" dirty="0"/>
              <a:t> female with metastatic breast cancer with bone metastasis and brain metastasis</a:t>
            </a:r>
          </a:p>
          <a:p>
            <a:r>
              <a:rPr lang="en-US" dirty="0"/>
              <a:t>55 </a:t>
            </a:r>
            <a:r>
              <a:rPr lang="en-US" dirty="0" err="1"/>
              <a:t>yo</a:t>
            </a:r>
            <a:r>
              <a:rPr lang="en-US" dirty="0"/>
              <a:t> male with </a:t>
            </a:r>
            <a:r>
              <a:rPr lang="en-US" dirty="0" err="1"/>
              <a:t>PMHx</a:t>
            </a:r>
            <a:r>
              <a:rPr lang="en-US" dirty="0"/>
              <a:t> of PUD presenting with newly diagnosed prostate cancer with bone metastasis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16298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en-US" dirty="0"/>
              <a:t>Section 10.1 The Management of Pain. IN: Hanks GW, </a:t>
            </a:r>
            <a:r>
              <a:rPr lang="en-US" dirty="0" err="1"/>
              <a:t>Cherny</a:t>
            </a:r>
            <a:r>
              <a:rPr lang="en-US" dirty="0"/>
              <a:t> N, Christakis NA, Fallon M, Stein K, </a:t>
            </a:r>
            <a:r>
              <a:rPr lang="en-US" dirty="0" err="1"/>
              <a:t>Portenoy</a:t>
            </a:r>
            <a:r>
              <a:rPr lang="en-US" dirty="0"/>
              <a:t> RK, eds. </a:t>
            </a:r>
            <a:r>
              <a:rPr lang="en-US" i="1" dirty="0"/>
              <a:t>Oxford Textbook of Palliative Medicine, </a:t>
            </a:r>
            <a:r>
              <a:rPr lang="en-US" dirty="0"/>
              <a:t>4</a:t>
            </a:r>
            <a:r>
              <a:rPr lang="en-US" baseline="30000" dirty="0"/>
              <a:t>th</a:t>
            </a:r>
            <a:r>
              <a:rPr lang="en-US" dirty="0"/>
              <a:t> edition</a:t>
            </a:r>
            <a:r>
              <a:rPr lang="en-US" i="1" dirty="0"/>
              <a:t>.</a:t>
            </a:r>
            <a:r>
              <a:rPr lang="en-US" dirty="0"/>
              <a:t> Oxford: Oxford University Press, 2010.</a:t>
            </a:r>
            <a:endParaRPr lang="en-US" i="1" dirty="0"/>
          </a:p>
          <a:p>
            <a:pPr marL="514350" indent="-514350">
              <a:buAutoNum type="arabicPeriod"/>
            </a:pPr>
            <a:r>
              <a:rPr lang="en-US" dirty="0"/>
              <a:t>Part 8 Pain. IN: </a:t>
            </a:r>
            <a:r>
              <a:rPr lang="en-US" dirty="0" err="1"/>
              <a:t>Bruera</a:t>
            </a:r>
            <a:r>
              <a:rPr lang="en-US" dirty="0"/>
              <a:t> E, Higginson IJ, </a:t>
            </a:r>
            <a:r>
              <a:rPr lang="en-US" dirty="0" err="1"/>
              <a:t>Ripamonti</a:t>
            </a:r>
            <a:r>
              <a:rPr lang="en-US" dirty="0"/>
              <a:t> C, von </a:t>
            </a:r>
            <a:r>
              <a:rPr lang="en-US" dirty="0" err="1"/>
              <a:t>Gunten</a:t>
            </a:r>
            <a:r>
              <a:rPr lang="en-US" dirty="0"/>
              <a:t> C, eds. </a:t>
            </a:r>
            <a:r>
              <a:rPr lang="en-US" i="1" dirty="0"/>
              <a:t>Textbook of Palliative Medicine. </a:t>
            </a:r>
            <a:r>
              <a:rPr lang="en-US" dirty="0"/>
              <a:t>London: Edward Arnold Publishers Ltd, 2006.</a:t>
            </a:r>
          </a:p>
          <a:p>
            <a:pPr marL="514350" indent="-514350">
              <a:buAutoNum type="arabicPeriod"/>
            </a:pPr>
            <a:r>
              <a:rPr lang="en-US" dirty="0"/>
              <a:t>Chapter 8 The Principles of Pain Management. IN: Faull C, Yvonne C, Daniels L, eds. </a:t>
            </a:r>
            <a:r>
              <a:rPr lang="en-US" i="1" dirty="0"/>
              <a:t>Handbook of Palliative Care, </a:t>
            </a:r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edition. Oxford: Blackwell Publishing Ltd, 2005.</a:t>
            </a:r>
          </a:p>
          <a:p>
            <a:pPr marL="514350" indent="-514350">
              <a:buAutoNum type="arabicPeriod"/>
            </a:pPr>
            <a:r>
              <a:rPr lang="en-US" dirty="0"/>
              <a:t>Up to Date Topic: Cancer Pain management: Use of Acetaminophen and Nonsteroidal anti-inflammatory drugs. </a:t>
            </a:r>
            <a:r>
              <a:rPr lang="en-US" dirty="0" err="1"/>
              <a:t>Portenoy</a:t>
            </a:r>
            <a:r>
              <a:rPr lang="en-US" dirty="0"/>
              <a:t> RK, </a:t>
            </a:r>
            <a:r>
              <a:rPr lang="en-US" dirty="0" err="1"/>
              <a:t>Ahmd</a:t>
            </a:r>
            <a:r>
              <a:rPr lang="en-US" dirty="0"/>
              <a:t> E, </a:t>
            </a:r>
            <a:r>
              <a:rPr lang="en-US" dirty="0" err="1"/>
              <a:t>Keilson</a:t>
            </a:r>
            <a:r>
              <a:rPr lang="en-US" dirty="0"/>
              <a:t> YY Authors. </a:t>
            </a:r>
            <a:r>
              <a:rPr lang="en-US" dirty="0" err="1"/>
              <a:t>Abrahm</a:t>
            </a:r>
            <a:r>
              <a:rPr lang="en-US" dirty="0"/>
              <a:t> J, </a:t>
            </a:r>
            <a:r>
              <a:rPr lang="en-US" dirty="0" err="1"/>
              <a:t>Savarese</a:t>
            </a:r>
            <a:r>
              <a:rPr lang="en-US" dirty="0"/>
              <a:t> D, eds. </a:t>
            </a:r>
          </a:p>
          <a:p>
            <a:pPr marL="514350" indent="-514350">
              <a:buAutoNum type="arabicPeriod"/>
            </a:pPr>
            <a:r>
              <a:rPr lang="en-US" dirty="0"/>
              <a:t>Up to Date Topic: NSAIDS: Therapeutic Use and Variability of Response in Adults.  Solomon D, Author.  </a:t>
            </a:r>
            <a:r>
              <a:rPr lang="en-US" dirty="0" err="1"/>
              <a:t>Furst</a:t>
            </a:r>
            <a:r>
              <a:rPr lang="en-US" dirty="0"/>
              <a:t> DE, </a:t>
            </a:r>
            <a:r>
              <a:rPr lang="en-US" dirty="0" err="1"/>
              <a:t>Romain</a:t>
            </a:r>
            <a:r>
              <a:rPr lang="en-US" dirty="0"/>
              <a:t> PL, eds.  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354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Anatomy and Physiology of Nociception and Analgesia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Activation by mechanical, thermal, and chemical injury</a:t>
            </a:r>
          </a:p>
          <a:p>
            <a:r>
              <a:rPr lang="en-US" dirty="0"/>
              <a:t>Nerve fibers classified as A, B, and C fibers with alpha, beta, delta, and gamma subcategories</a:t>
            </a:r>
          </a:p>
          <a:p>
            <a:r>
              <a:rPr lang="en-US" dirty="0"/>
              <a:t>A Delta fibers respond to pricking, squeezing, and pinching and lead to the “fast, sharp” pain </a:t>
            </a:r>
          </a:p>
          <a:p>
            <a:r>
              <a:rPr lang="en-US" dirty="0" err="1"/>
              <a:t>Polymodal</a:t>
            </a:r>
            <a:r>
              <a:rPr lang="en-US" dirty="0"/>
              <a:t> C fibers respond to many noxious stimuli and produce slow, throbbing, and more diffuse pain</a:t>
            </a:r>
          </a:p>
          <a:p>
            <a:r>
              <a:rPr lang="en-US" dirty="0"/>
              <a:t>Descending inhibitory neural pathways from the brain to the spinal cord involve </a:t>
            </a:r>
            <a:r>
              <a:rPr lang="en-US" b="1" i="1" u="sng" dirty="0"/>
              <a:t>serotonin and norepinephrine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83473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dirty="0"/>
              <a:t>Types of Pain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Acute versus Chronic </a:t>
            </a:r>
          </a:p>
          <a:p>
            <a:r>
              <a:rPr lang="en-US" dirty="0"/>
              <a:t>Nociceptive versus Neuropathic</a:t>
            </a:r>
          </a:p>
          <a:p>
            <a:r>
              <a:rPr lang="en-US" dirty="0"/>
              <a:t>Somatic versus Visceral </a:t>
            </a:r>
          </a:p>
          <a:p>
            <a:r>
              <a:rPr lang="en-US" dirty="0"/>
              <a:t>Cancer versus Non-Cancer</a:t>
            </a:r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294967295"/>
          </p:nvPr>
        </p:nvSpPr>
        <p:spPr>
          <a:xfrm>
            <a:off x="518161" y="4702628"/>
            <a:ext cx="10423817" cy="147433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/>
              <a:t>Knowing the type of pain, the location, and severity will guide the therapy needed.</a:t>
            </a:r>
          </a:p>
        </p:txBody>
      </p:sp>
    </p:spTree>
    <p:extLst>
      <p:ext uri="{BB962C8B-B14F-4D97-AF65-F5344CB8AC3E}">
        <p14:creationId xmlns:p14="http://schemas.microsoft.com/office/powerpoint/2010/main" val="1083791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Four Step Analgesic Ladder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167752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698435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Non Opioid Analgesic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NSAIDS</a:t>
            </a:r>
          </a:p>
          <a:p>
            <a:r>
              <a:rPr lang="en-US" dirty="0"/>
              <a:t>Acetylsalicylic acid (ASA)</a:t>
            </a:r>
          </a:p>
          <a:p>
            <a:r>
              <a:rPr lang="en-US" dirty="0"/>
              <a:t>Paracetamol (acetaminophen)</a:t>
            </a:r>
          </a:p>
          <a:p>
            <a:r>
              <a:rPr lang="en-US" dirty="0"/>
              <a:t>Corticosteroids</a:t>
            </a:r>
          </a:p>
          <a:p>
            <a:r>
              <a:rPr lang="en-US" dirty="0"/>
              <a:t>Adjuvant analgesics or what is now called co-analgesics</a:t>
            </a:r>
          </a:p>
          <a:p>
            <a:r>
              <a:rPr lang="en-US" dirty="0"/>
              <a:t>Interventional pain modalities</a:t>
            </a:r>
          </a:p>
          <a:p>
            <a:r>
              <a:rPr lang="en-US" dirty="0"/>
              <a:t>Including acupuncture, TENs unit, counseling, PT/OT, and other non- pharmacological interventions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2324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NSAIDS indications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447159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888506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NSAIDS mechanism and types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6251499"/>
              </p:ext>
            </p:extLst>
          </p:nvPr>
        </p:nvGraphicFramePr>
        <p:xfrm>
          <a:off x="5183188" y="987425"/>
          <a:ext cx="6172200" cy="51794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343150"/>
            <a:ext cx="3932237" cy="3525838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Work by inhibiting the  enzyme cyclooxygenase (COX) and that prevents the production of prostaglandins</a:t>
            </a:r>
          </a:p>
          <a:p>
            <a:endParaRPr lang="en-US" sz="2800" dirty="0"/>
          </a:p>
          <a:p>
            <a:r>
              <a:rPr lang="en-US" sz="2800" dirty="0"/>
              <a:t>Two types of COX, constitutive (COX-1) and inducible form (COX-2)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0941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2876</TotalTime>
  <Words>2343</Words>
  <Application>Microsoft Office PowerPoint</Application>
  <PresentationFormat>Widescreen</PresentationFormat>
  <Paragraphs>288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0" baseType="lpstr">
      <vt:lpstr>Arial</vt:lpstr>
      <vt:lpstr>Calibri</vt:lpstr>
      <vt:lpstr>Calibri Light</vt:lpstr>
      <vt:lpstr>Office Theme</vt:lpstr>
      <vt:lpstr>Non Opioid Pain Management</vt:lpstr>
      <vt:lpstr>Opioid Epidemic</vt:lpstr>
      <vt:lpstr>Nature of Pain</vt:lpstr>
      <vt:lpstr>Anatomy and Physiology of Nociception and Analgesia</vt:lpstr>
      <vt:lpstr>Types of Pain </vt:lpstr>
      <vt:lpstr>Four Step Analgesic Ladder</vt:lpstr>
      <vt:lpstr>Non Opioid Analgesic Management</vt:lpstr>
      <vt:lpstr>NSAIDS indications</vt:lpstr>
      <vt:lpstr>NSAIDS mechanism and types</vt:lpstr>
      <vt:lpstr>NSAIDS</vt:lpstr>
      <vt:lpstr>Which Route for NSAIDs</vt:lpstr>
      <vt:lpstr>Adverse events and side effects with NSAIDs</vt:lpstr>
      <vt:lpstr>Side Effects/Complications/Contraindications of NSAIDS</vt:lpstr>
      <vt:lpstr>Cardiovascular toxicity of NSAIDS</vt:lpstr>
      <vt:lpstr>GI toxicity</vt:lpstr>
      <vt:lpstr>NSAIDs take home points</vt:lpstr>
      <vt:lpstr>Cases for NSAIDs-why or why not</vt:lpstr>
      <vt:lpstr>Acetaminophen</vt:lpstr>
      <vt:lpstr>Acetaminophen</vt:lpstr>
      <vt:lpstr>Cases for Tylenol-why or why not</vt:lpstr>
      <vt:lpstr>Adjuvant Analgesics</vt:lpstr>
      <vt:lpstr>Adjuvant Analgesics/ Co-analgesics </vt:lpstr>
      <vt:lpstr>Antidepressants</vt:lpstr>
      <vt:lpstr>Analgesic Antidepressants</vt:lpstr>
      <vt:lpstr>Corticosteroids</vt:lpstr>
      <vt:lpstr>Alpha-2 adrenergic agonists</vt:lpstr>
      <vt:lpstr>Anticonvulsants</vt:lpstr>
      <vt:lpstr>Dosing of anticonvulsants</vt:lpstr>
      <vt:lpstr>Bone Pain</vt:lpstr>
      <vt:lpstr>Cannabinoids</vt:lpstr>
      <vt:lpstr>Ketamine, NMDA receptor antagonist</vt:lpstr>
      <vt:lpstr>Topical Agents</vt:lpstr>
      <vt:lpstr>Bowel Obstruction Analgesics</vt:lpstr>
      <vt:lpstr>Acupuncture and TENS</vt:lpstr>
      <vt:lpstr>Generals…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Non Opioid Pain Management</dc:title>
  <dc:creator>Martha Leonard</dc:creator>
  <cp:lastModifiedBy>Leonard, Martha P.</cp:lastModifiedBy>
  <cp:revision>73</cp:revision>
  <dcterms:created xsi:type="dcterms:W3CDTF">2015-07-21T01:09:44Z</dcterms:created>
  <dcterms:modified xsi:type="dcterms:W3CDTF">2022-01-12T17:27:18Z</dcterms:modified>
</cp:coreProperties>
</file>